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x="18288000" cy="10287000"/>
  <p:notesSz cx="6858000" cy="9144000"/>
  <p:embeddedFontLst>
    <p:embeddedFont>
      <p:font typeface="Montserrat Light Bold" charset="1" panose="00000800000000000000"/>
      <p:regular r:id="rId33"/>
    </p:embeddedFont>
    <p:embeddedFont>
      <p:font typeface="Open Sauce Bold" charset="1" panose="00000800000000000000"/>
      <p:regular r:id="rId34"/>
    </p:embeddedFont>
    <p:embeddedFont>
      <p:font typeface="Codec Pro ExtraBold" charset="1" panose="00000700000000000000"/>
      <p:regular r:id="rId35"/>
    </p:embeddedFont>
    <p:embeddedFont>
      <p:font typeface="Arimo" charset="1" panose="020B0604020202020204"/>
      <p:regular r:id="rId36"/>
    </p:embeddedFont>
    <p:embeddedFont>
      <p:font typeface="Canva Sans Bold" charset="1" panose="020B0803030501040103"/>
      <p:regular r:id="rId37"/>
    </p:embeddedFont>
    <p:embeddedFont>
      <p:font typeface="Canva Sans" charset="1" panose="020B0503030501040103"/>
      <p:regular r:id="rId38"/>
    </p:embeddedFont>
    <p:embeddedFont>
      <p:font typeface="Open Sauce" charset="1" panose="0000050000000000000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39" Target="fonts/font39.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jpeg" Type="http://schemas.openxmlformats.org/officeDocument/2006/relationships/image"/><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 Id="rId3" Target="../media/image26.png" Type="http://schemas.openxmlformats.org/officeDocument/2006/relationships/image"/><Relationship Id="rId4" Target="../media/image27.svg" Type="http://schemas.openxmlformats.org/officeDocument/2006/relationships/image"/><Relationship Id="rId5" Target="../media/image28.png" Type="http://schemas.openxmlformats.org/officeDocument/2006/relationships/image"/><Relationship Id="rId6" Target="../media/image29.svg" Type="http://schemas.openxmlformats.org/officeDocument/2006/relationships/image"/><Relationship Id="rId7" Target="../media/image30.png" Type="http://schemas.openxmlformats.org/officeDocument/2006/relationships/image"/><Relationship Id="rId8" Target="../media/image31.svg" Type="http://schemas.openxmlformats.org/officeDocument/2006/relationships/image"/><Relationship Id="rId9" Target="../media/image3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33.png" Type="http://schemas.openxmlformats.org/officeDocument/2006/relationships/image"/><Relationship Id="rId4" Target="../media/image34.svg" Type="http://schemas.openxmlformats.org/officeDocument/2006/relationships/image"/><Relationship Id="rId5" Target="../media/image35.jpeg" Type="http://schemas.openxmlformats.org/officeDocument/2006/relationships/image"/><Relationship Id="rId6" Target="../media/image36.jpeg" Type="http://schemas.openxmlformats.org/officeDocument/2006/relationships/image"/><Relationship Id="rId7" Target="../media/image10.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 Id="rId3" Target="../media/image40.jpeg" Type="http://schemas.openxmlformats.org/officeDocument/2006/relationships/image"/><Relationship Id="rId4" Target="../media/image41.jpeg" Type="http://schemas.openxmlformats.org/officeDocument/2006/relationships/image"/><Relationship Id="rId5" Target="../media/image42.png" Type="http://schemas.openxmlformats.org/officeDocument/2006/relationships/image"/><Relationship Id="rId6" Target="../media/image43.png" Type="http://schemas.openxmlformats.org/officeDocument/2006/relationships/image"/><Relationship Id="rId7" Target="../media/image44.png" Type="http://schemas.openxmlformats.org/officeDocument/2006/relationships/image"/><Relationship Id="rId8" Target="../media/image45.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1.jpeg" Type="http://schemas.openxmlformats.org/officeDocument/2006/relationships/image"/><Relationship Id="rId11" Target="../media/image52.jpeg" Type="http://schemas.openxmlformats.org/officeDocument/2006/relationships/image"/><Relationship Id="rId12" Target="../media/image53.jpeg" Type="http://schemas.openxmlformats.org/officeDocument/2006/relationships/image"/><Relationship Id="rId2" Target="../media/image23.png" Type="http://schemas.openxmlformats.org/officeDocument/2006/relationships/image"/><Relationship Id="rId3" Target="../media/image24.svg" Type="http://schemas.openxmlformats.org/officeDocument/2006/relationships/image"/><Relationship Id="rId4" Target="../media/image46.png" Type="http://schemas.openxmlformats.org/officeDocument/2006/relationships/image"/><Relationship Id="rId5" Target="../media/image47.png" Type="http://schemas.openxmlformats.org/officeDocument/2006/relationships/image"/><Relationship Id="rId6" Target="../media/image48.svg" Type="http://schemas.openxmlformats.org/officeDocument/2006/relationships/image"/><Relationship Id="rId7" Target="../media/image49.png" Type="http://schemas.openxmlformats.org/officeDocument/2006/relationships/image"/><Relationship Id="rId8" Target="../media/image50.jpeg" Type="http://schemas.openxmlformats.org/officeDocument/2006/relationships/image"/><Relationship Id="rId9" Target="../media/image18.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55.png" Type="http://schemas.openxmlformats.org/officeDocument/2006/relationships/image"/><Relationship Id="rId4" Target="../media/image56.svg" Type="http://schemas.openxmlformats.org/officeDocument/2006/relationships/image"/><Relationship Id="rId5" Target="../media/image57.jpe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3.svg" Type="http://schemas.openxmlformats.org/officeDocument/2006/relationships/image"/><Relationship Id="rId2" Target="../media/image11.png" Type="http://schemas.openxmlformats.org/officeDocument/2006/relationships/image"/><Relationship Id="rId3" Target="../media/image58.pn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 Id="rId6" Target="../media/image59.png" Type="http://schemas.openxmlformats.org/officeDocument/2006/relationships/image"/><Relationship Id="rId7" Target="../media/image60.png" Type="http://schemas.openxmlformats.org/officeDocument/2006/relationships/image"/><Relationship Id="rId8" Target="../media/image61.svg" Type="http://schemas.openxmlformats.org/officeDocument/2006/relationships/image"/><Relationship Id="rId9" Target="../media/image6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png" Type="http://schemas.openxmlformats.org/officeDocument/2006/relationships/image"/><Relationship Id="rId4" Target="../media/image13.svg" Type="http://schemas.openxmlformats.org/officeDocument/2006/relationships/image"/><Relationship Id="rId5" Target="../media/image14.png" Type="http://schemas.openxmlformats.org/officeDocument/2006/relationships/image"/><Relationship Id="rId6" Target="../media/image15.svg" Type="http://schemas.openxmlformats.org/officeDocument/2006/relationships/image"/><Relationship Id="rId7" Target="../media/image16.png" Type="http://schemas.openxmlformats.org/officeDocument/2006/relationships/image"/><Relationship Id="rId8" Target="../media/image17.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8.jpeg" Type="http://schemas.openxmlformats.org/officeDocument/2006/relationships/image"/><Relationship Id="rId4" Target="../media/image19.png" Type="http://schemas.openxmlformats.org/officeDocument/2006/relationships/image"/><Relationship Id="rId5" Target="../media/image20.svg" Type="http://schemas.openxmlformats.org/officeDocument/2006/relationships/image"/><Relationship Id="rId6" Target="../media/image2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png" Type="http://schemas.openxmlformats.org/officeDocument/2006/relationships/image"/><Relationship Id="rId3" Target="../media/image24.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DFBFB"/>
        </a:solidFill>
      </p:bgPr>
    </p:bg>
    <p:spTree>
      <p:nvGrpSpPr>
        <p:cNvPr id="1" name=""/>
        <p:cNvGrpSpPr/>
        <p:nvPr/>
      </p:nvGrpSpPr>
      <p:grpSpPr>
        <a:xfrm>
          <a:off x="0" y="0"/>
          <a:ext cx="0" cy="0"/>
          <a:chOff x="0" y="0"/>
          <a:chExt cx="0" cy="0"/>
        </a:xfrm>
      </p:grpSpPr>
      <p:grpSp>
        <p:nvGrpSpPr>
          <p:cNvPr name="Group 2" id="2"/>
          <p:cNvGrpSpPr/>
          <p:nvPr/>
        </p:nvGrpSpPr>
        <p:grpSpPr>
          <a:xfrm rot="0">
            <a:off x="12974764" y="-207071"/>
            <a:ext cx="3086100" cy="11299900"/>
            <a:chOff x="0" y="0"/>
            <a:chExt cx="812800" cy="2976105"/>
          </a:xfrm>
        </p:grpSpPr>
        <p:sp>
          <p:nvSpPr>
            <p:cNvPr name="Freeform 3" id="3"/>
            <p:cNvSpPr/>
            <p:nvPr/>
          </p:nvSpPr>
          <p:spPr>
            <a:xfrm flipH="false" flipV="false" rot="0">
              <a:off x="0" y="0"/>
              <a:ext cx="812800" cy="2976105"/>
            </a:xfrm>
            <a:custGeom>
              <a:avLst/>
              <a:gdLst/>
              <a:ahLst/>
              <a:cxnLst/>
              <a:rect r="r" b="b" t="t" l="l"/>
              <a:pathLst>
                <a:path h="2976105" w="812800">
                  <a:moveTo>
                    <a:pt x="0" y="0"/>
                  </a:moveTo>
                  <a:lnTo>
                    <a:pt x="812800" y="0"/>
                  </a:lnTo>
                  <a:lnTo>
                    <a:pt x="812800" y="2976105"/>
                  </a:lnTo>
                  <a:lnTo>
                    <a:pt x="0" y="2976105"/>
                  </a:lnTo>
                  <a:close/>
                </a:path>
              </a:pathLst>
            </a:custGeom>
            <a:solidFill>
              <a:srgbClr val="0A359A"/>
            </a:solidFill>
          </p:spPr>
        </p:sp>
        <p:sp>
          <p:nvSpPr>
            <p:cNvPr name="TextBox 4" id="4"/>
            <p:cNvSpPr txBox="true"/>
            <p:nvPr/>
          </p:nvSpPr>
          <p:spPr>
            <a:xfrm>
              <a:off x="0" y="-19050"/>
              <a:ext cx="812800" cy="2995155"/>
            </a:xfrm>
            <a:prstGeom prst="rect">
              <a:avLst/>
            </a:prstGeom>
          </p:spPr>
          <p:txBody>
            <a:bodyPr anchor="ctr" rtlCol="false" tIns="50800" lIns="50800" bIns="50800" rIns="50800"/>
            <a:lstStyle/>
            <a:p>
              <a:pPr algn="ctr">
                <a:lnSpc>
                  <a:spcPts val="2859"/>
                </a:lnSpc>
              </a:pPr>
            </a:p>
          </p:txBody>
        </p:sp>
      </p:grpSp>
      <p:sp>
        <p:nvSpPr>
          <p:cNvPr name="Freeform 5" id="5"/>
          <p:cNvSpPr/>
          <p:nvPr/>
        </p:nvSpPr>
        <p:spPr>
          <a:xfrm flipH="false" flipV="false" rot="0">
            <a:off x="16384715" y="9009597"/>
            <a:ext cx="3806571" cy="2083232"/>
          </a:xfrm>
          <a:custGeom>
            <a:avLst/>
            <a:gdLst/>
            <a:ahLst/>
            <a:cxnLst/>
            <a:rect r="r" b="b" t="t" l="l"/>
            <a:pathLst>
              <a:path h="2083232" w="3806571">
                <a:moveTo>
                  <a:pt x="0" y="0"/>
                </a:moveTo>
                <a:lnTo>
                  <a:pt x="3806570" y="0"/>
                </a:lnTo>
                <a:lnTo>
                  <a:pt x="3806570" y="2083232"/>
                </a:lnTo>
                <a:lnTo>
                  <a:pt x="0" y="208323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1543050" y="-558218"/>
            <a:ext cx="3086100" cy="11299900"/>
            <a:chOff x="0" y="0"/>
            <a:chExt cx="812800" cy="2976105"/>
          </a:xfrm>
        </p:grpSpPr>
        <p:sp>
          <p:nvSpPr>
            <p:cNvPr name="Freeform 7" id="7"/>
            <p:cNvSpPr/>
            <p:nvPr/>
          </p:nvSpPr>
          <p:spPr>
            <a:xfrm flipH="false" flipV="false" rot="0">
              <a:off x="0" y="0"/>
              <a:ext cx="812800" cy="2976105"/>
            </a:xfrm>
            <a:custGeom>
              <a:avLst/>
              <a:gdLst/>
              <a:ahLst/>
              <a:cxnLst/>
              <a:rect r="r" b="b" t="t" l="l"/>
              <a:pathLst>
                <a:path h="2976105" w="812800">
                  <a:moveTo>
                    <a:pt x="0" y="0"/>
                  </a:moveTo>
                  <a:lnTo>
                    <a:pt x="812800" y="0"/>
                  </a:lnTo>
                  <a:lnTo>
                    <a:pt x="812800" y="2976105"/>
                  </a:lnTo>
                  <a:lnTo>
                    <a:pt x="0" y="2976105"/>
                  </a:lnTo>
                  <a:close/>
                </a:path>
              </a:pathLst>
            </a:custGeom>
            <a:solidFill>
              <a:srgbClr val="0A359A"/>
            </a:solidFill>
          </p:spPr>
        </p:sp>
        <p:sp>
          <p:nvSpPr>
            <p:cNvPr name="TextBox 8" id="8"/>
            <p:cNvSpPr txBox="true"/>
            <p:nvPr/>
          </p:nvSpPr>
          <p:spPr>
            <a:xfrm>
              <a:off x="0" y="-19050"/>
              <a:ext cx="812800" cy="2995155"/>
            </a:xfrm>
            <a:prstGeom prst="rect">
              <a:avLst/>
            </a:prstGeom>
          </p:spPr>
          <p:txBody>
            <a:bodyPr anchor="ctr" rtlCol="false" tIns="50800" lIns="50800" bIns="50800" rIns="50800"/>
            <a:lstStyle/>
            <a:p>
              <a:pPr algn="ctr">
                <a:lnSpc>
                  <a:spcPts val="2859"/>
                </a:lnSpc>
              </a:pPr>
            </a:p>
          </p:txBody>
        </p:sp>
      </p:grpSp>
      <p:grpSp>
        <p:nvGrpSpPr>
          <p:cNvPr name="Group 9" id="9"/>
          <p:cNvGrpSpPr/>
          <p:nvPr/>
        </p:nvGrpSpPr>
        <p:grpSpPr>
          <a:xfrm rot="0">
            <a:off x="1227773" y="4163622"/>
            <a:ext cx="110236" cy="2818996"/>
            <a:chOff x="0" y="0"/>
            <a:chExt cx="26312" cy="672855"/>
          </a:xfrm>
        </p:grpSpPr>
        <p:sp>
          <p:nvSpPr>
            <p:cNvPr name="Freeform 10" id="10"/>
            <p:cNvSpPr/>
            <p:nvPr/>
          </p:nvSpPr>
          <p:spPr>
            <a:xfrm flipH="false" flipV="false" rot="0">
              <a:off x="0" y="0"/>
              <a:ext cx="26312" cy="672855"/>
            </a:xfrm>
            <a:custGeom>
              <a:avLst/>
              <a:gdLst/>
              <a:ahLst/>
              <a:cxnLst/>
              <a:rect r="r" b="b" t="t" l="l"/>
              <a:pathLst>
                <a:path h="672855" w="26312">
                  <a:moveTo>
                    <a:pt x="0" y="0"/>
                  </a:moveTo>
                  <a:lnTo>
                    <a:pt x="26312" y="0"/>
                  </a:lnTo>
                  <a:lnTo>
                    <a:pt x="26312" y="672855"/>
                  </a:lnTo>
                  <a:lnTo>
                    <a:pt x="0" y="672855"/>
                  </a:lnTo>
                  <a:close/>
                </a:path>
              </a:pathLst>
            </a:custGeom>
            <a:solidFill>
              <a:srgbClr val="FFFFFF"/>
            </a:solidFill>
          </p:spPr>
        </p:sp>
        <p:sp>
          <p:nvSpPr>
            <p:cNvPr name="TextBox 11" id="11"/>
            <p:cNvSpPr txBox="true"/>
            <p:nvPr/>
          </p:nvSpPr>
          <p:spPr>
            <a:xfrm>
              <a:off x="0" y="-19050"/>
              <a:ext cx="26312" cy="691905"/>
            </a:xfrm>
            <a:prstGeom prst="rect">
              <a:avLst/>
            </a:prstGeom>
          </p:spPr>
          <p:txBody>
            <a:bodyPr anchor="ctr" rtlCol="false" tIns="50800" lIns="50800" bIns="50800" rIns="50800"/>
            <a:lstStyle/>
            <a:p>
              <a:pPr algn="ctr">
                <a:lnSpc>
                  <a:spcPts val="2859"/>
                </a:lnSpc>
              </a:pPr>
            </a:p>
          </p:txBody>
        </p:sp>
      </p:grpSp>
      <p:grpSp>
        <p:nvGrpSpPr>
          <p:cNvPr name="Group 12" id="12"/>
          <p:cNvGrpSpPr/>
          <p:nvPr/>
        </p:nvGrpSpPr>
        <p:grpSpPr>
          <a:xfrm rot="0">
            <a:off x="1791551" y="2280733"/>
            <a:ext cx="3459096" cy="937750"/>
            <a:chOff x="0" y="0"/>
            <a:chExt cx="825638" cy="223828"/>
          </a:xfrm>
        </p:grpSpPr>
        <p:sp>
          <p:nvSpPr>
            <p:cNvPr name="Freeform 13" id="13"/>
            <p:cNvSpPr/>
            <p:nvPr/>
          </p:nvSpPr>
          <p:spPr>
            <a:xfrm flipH="false" flipV="false" rot="0">
              <a:off x="0" y="0"/>
              <a:ext cx="825638" cy="223828"/>
            </a:xfrm>
            <a:custGeom>
              <a:avLst/>
              <a:gdLst/>
              <a:ahLst/>
              <a:cxnLst/>
              <a:rect r="r" b="b" t="t" l="l"/>
              <a:pathLst>
                <a:path h="223828" w="825638">
                  <a:moveTo>
                    <a:pt x="40286" y="0"/>
                  </a:moveTo>
                  <a:lnTo>
                    <a:pt x="785351" y="0"/>
                  </a:lnTo>
                  <a:cubicBezTo>
                    <a:pt x="807601" y="0"/>
                    <a:pt x="825638" y="18037"/>
                    <a:pt x="825638" y="40286"/>
                  </a:cubicBezTo>
                  <a:lnTo>
                    <a:pt x="825638" y="183541"/>
                  </a:lnTo>
                  <a:cubicBezTo>
                    <a:pt x="825638" y="205791"/>
                    <a:pt x="807601" y="223828"/>
                    <a:pt x="785351" y="223828"/>
                  </a:cubicBezTo>
                  <a:lnTo>
                    <a:pt x="40286" y="223828"/>
                  </a:lnTo>
                  <a:cubicBezTo>
                    <a:pt x="18037" y="223828"/>
                    <a:pt x="0" y="205791"/>
                    <a:pt x="0" y="183541"/>
                  </a:cubicBezTo>
                  <a:lnTo>
                    <a:pt x="0" y="40286"/>
                  </a:lnTo>
                  <a:cubicBezTo>
                    <a:pt x="0" y="18037"/>
                    <a:pt x="18037" y="0"/>
                    <a:pt x="40286" y="0"/>
                  </a:cubicBezTo>
                  <a:close/>
                </a:path>
              </a:pathLst>
            </a:custGeom>
            <a:solidFill>
              <a:srgbClr val="0A359A"/>
            </a:solidFill>
          </p:spPr>
        </p:sp>
        <p:sp>
          <p:nvSpPr>
            <p:cNvPr name="TextBox 14" id="14"/>
            <p:cNvSpPr txBox="true"/>
            <p:nvPr/>
          </p:nvSpPr>
          <p:spPr>
            <a:xfrm>
              <a:off x="0" y="-38100"/>
              <a:ext cx="825638" cy="261928"/>
            </a:xfrm>
            <a:prstGeom prst="rect">
              <a:avLst/>
            </a:prstGeom>
          </p:spPr>
          <p:txBody>
            <a:bodyPr anchor="ctr" rtlCol="false" tIns="56055" lIns="56055" bIns="56055" rIns="56055"/>
            <a:lstStyle/>
            <a:p>
              <a:pPr algn="ctr">
                <a:lnSpc>
                  <a:spcPts val="5459"/>
                </a:lnSpc>
              </a:pPr>
              <a:r>
                <a:rPr lang="en-US" sz="4199">
                  <a:solidFill>
                    <a:srgbClr val="FFFFFF"/>
                  </a:solidFill>
                  <a:latin typeface="Montserrat Light Bold"/>
                  <a:ea typeface="Montserrat Light Bold"/>
                  <a:cs typeface="Montserrat Light Bold"/>
                  <a:sym typeface="Montserrat Light Bold"/>
                </a:rPr>
                <a:t>PK2MB</a:t>
              </a:r>
            </a:p>
          </p:txBody>
        </p:sp>
      </p:grpSp>
      <p:sp>
        <p:nvSpPr>
          <p:cNvPr name="Freeform 15" id="15"/>
          <p:cNvSpPr/>
          <p:nvPr/>
        </p:nvSpPr>
        <p:spPr>
          <a:xfrm flipH="false" flipV="false" rot="0">
            <a:off x="-2777871" y="-207071"/>
            <a:ext cx="3806571" cy="2083232"/>
          </a:xfrm>
          <a:custGeom>
            <a:avLst/>
            <a:gdLst/>
            <a:ahLst/>
            <a:cxnLst/>
            <a:rect r="r" b="b" t="t" l="l"/>
            <a:pathLst>
              <a:path h="2083232" w="3806571">
                <a:moveTo>
                  <a:pt x="0" y="0"/>
                </a:moveTo>
                <a:lnTo>
                  <a:pt x="3806571" y="0"/>
                </a:lnTo>
                <a:lnTo>
                  <a:pt x="3806571" y="2083233"/>
                </a:lnTo>
                <a:lnTo>
                  <a:pt x="0" y="208323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0">
            <a:off x="1752928" y="277037"/>
            <a:ext cx="1768172" cy="1599125"/>
          </a:xfrm>
          <a:custGeom>
            <a:avLst/>
            <a:gdLst/>
            <a:ahLst/>
            <a:cxnLst/>
            <a:rect r="r" b="b" t="t" l="l"/>
            <a:pathLst>
              <a:path h="1599125" w="1768172">
                <a:moveTo>
                  <a:pt x="0" y="0"/>
                </a:moveTo>
                <a:lnTo>
                  <a:pt x="1768171" y="0"/>
                </a:lnTo>
                <a:lnTo>
                  <a:pt x="1768171" y="1599125"/>
                </a:lnTo>
                <a:lnTo>
                  <a:pt x="0" y="1599125"/>
                </a:lnTo>
                <a:lnTo>
                  <a:pt x="0" y="0"/>
                </a:lnTo>
                <a:close/>
              </a:path>
            </a:pathLst>
          </a:custGeom>
          <a:blipFill>
            <a:blip r:embed="rId6"/>
            <a:stretch>
              <a:fillRect l="0" t="0" r="0" b="0"/>
            </a:stretch>
          </a:blipFill>
        </p:spPr>
      </p:sp>
      <p:grpSp>
        <p:nvGrpSpPr>
          <p:cNvPr name="Group 17" id="17"/>
          <p:cNvGrpSpPr/>
          <p:nvPr/>
        </p:nvGrpSpPr>
        <p:grpSpPr>
          <a:xfrm rot="0">
            <a:off x="11322283" y="2280733"/>
            <a:ext cx="7697732" cy="5246370"/>
            <a:chOff x="0" y="0"/>
            <a:chExt cx="1192580" cy="812800"/>
          </a:xfrm>
        </p:grpSpPr>
        <p:sp>
          <p:nvSpPr>
            <p:cNvPr name="Freeform 18" id="18"/>
            <p:cNvSpPr/>
            <p:nvPr/>
          </p:nvSpPr>
          <p:spPr>
            <a:xfrm flipH="false" flipV="false" rot="0">
              <a:off x="0" y="0"/>
              <a:ext cx="1192580" cy="812800"/>
            </a:xfrm>
            <a:custGeom>
              <a:avLst/>
              <a:gdLst/>
              <a:ahLst/>
              <a:cxnLst/>
              <a:rect r="r" b="b" t="t" l="l"/>
              <a:pathLst>
                <a:path h="812800" w="1192580">
                  <a:moveTo>
                    <a:pt x="23132" y="0"/>
                  </a:moveTo>
                  <a:lnTo>
                    <a:pt x="1169448" y="0"/>
                  </a:lnTo>
                  <a:cubicBezTo>
                    <a:pt x="1182223" y="0"/>
                    <a:pt x="1192580" y="10357"/>
                    <a:pt x="1192580" y="23132"/>
                  </a:cubicBezTo>
                  <a:lnTo>
                    <a:pt x="1192580" y="789668"/>
                  </a:lnTo>
                  <a:cubicBezTo>
                    <a:pt x="1192580" y="795803"/>
                    <a:pt x="1190143" y="801687"/>
                    <a:pt x="1185805" y="806025"/>
                  </a:cubicBezTo>
                  <a:cubicBezTo>
                    <a:pt x="1181467" y="810363"/>
                    <a:pt x="1175583" y="812800"/>
                    <a:pt x="1169448" y="812800"/>
                  </a:cubicBezTo>
                  <a:lnTo>
                    <a:pt x="23132" y="812800"/>
                  </a:lnTo>
                  <a:cubicBezTo>
                    <a:pt x="16997" y="812800"/>
                    <a:pt x="11113" y="810363"/>
                    <a:pt x="6775" y="806025"/>
                  </a:cubicBezTo>
                  <a:cubicBezTo>
                    <a:pt x="2437" y="801687"/>
                    <a:pt x="0" y="795803"/>
                    <a:pt x="0" y="789668"/>
                  </a:cubicBezTo>
                  <a:lnTo>
                    <a:pt x="0" y="23132"/>
                  </a:lnTo>
                  <a:cubicBezTo>
                    <a:pt x="0" y="16997"/>
                    <a:pt x="2437" y="11113"/>
                    <a:pt x="6775" y="6775"/>
                  </a:cubicBezTo>
                  <a:cubicBezTo>
                    <a:pt x="11113" y="2437"/>
                    <a:pt x="16997" y="0"/>
                    <a:pt x="23132" y="0"/>
                  </a:cubicBezTo>
                  <a:close/>
                </a:path>
              </a:pathLst>
            </a:custGeom>
            <a:blipFill>
              <a:blip r:embed="rId7"/>
              <a:stretch>
                <a:fillRect l="0" t="-1224" r="0" b="-1224"/>
              </a:stretch>
            </a:blipFill>
          </p:spPr>
        </p:sp>
      </p:grpSp>
      <p:sp>
        <p:nvSpPr>
          <p:cNvPr name="Freeform 19" id="19"/>
          <p:cNvSpPr/>
          <p:nvPr/>
        </p:nvSpPr>
        <p:spPr>
          <a:xfrm flipH="false" flipV="false" rot="0">
            <a:off x="3521099" y="443095"/>
            <a:ext cx="2026589" cy="1433066"/>
          </a:xfrm>
          <a:custGeom>
            <a:avLst/>
            <a:gdLst/>
            <a:ahLst/>
            <a:cxnLst/>
            <a:rect r="r" b="b" t="t" l="l"/>
            <a:pathLst>
              <a:path h="1433066" w="2026589">
                <a:moveTo>
                  <a:pt x="0" y="0"/>
                </a:moveTo>
                <a:lnTo>
                  <a:pt x="2026590" y="0"/>
                </a:lnTo>
                <a:lnTo>
                  <a:pt x="2026590" y="1433067"/>
                </a:lnTo>
                <a:lnTo>
                  <a:pt x="0" y="1433067"/>
                </a:lnTo>
                <a:lnTo>
                  <a:pt x="0" y="0"/>
                </a:lnTo>
                <a:close/>
              </a:path>
            </a:pathLst>
          </a:custGeom>
          <a:blipFill>
            <a:blip r:embed="rId8"/>
            <a:stretch>
              <a:fillRect l="0" t="0" r="0" b="0"/>
            </a:stretch>
          </a:blipFill>
        </p:spPr>
      </p:sp>
      <p:sp>
        <p:nvSpPr>
          <p:cNvPr name="Freeform 20" id="20"/>
          <p:cNvSpPr/>
          <p:nvPr/>
        </p:nvSpPr>
        <p:spPr>
          <a:xfrm flipH="false" flipV="false" rot="0">
            <a:off x="5547689" y="480615"/>
            <a:ext cx="1943068" cy="1037592"/>
          </a:xfrm>
          <a:custGeom>
            <a:avLst/>
            <a:gdLst/>
            <a:ahLst/>
            <a:cxnLst/>
            <a:rect r="r" b="b" t="t" l="l"/>
            <a:pathLst>
              <a:path h="1037592" w="1943068">
                <a:moveTo>
                  <a:pt x="0" y="0"/>
                </a:moveTo>
                <a:lnTo>
                  <a:pt x="1943068" y="0"/>
                </a:lnTo>
                <a:lnTo>
                  <a:pt x="1943068" y="1037592"/>
                </a:lnTo>
                <a:lnTo>
                  <a:pt x="0" y="1037592"/>
                </a:lnTo>
                <a:lnTo>
                  <a:pt x="0" y="0"/>
                </a:lnTo>
                <a:close/>
              </a:path>
            </a:pathLst>
          </a:custGeom>
          <a:blipFill>
            <a:blip r:embed="rId9"/>
            <a:stretch>
              <a:fillRect l="0" t="0" r="0" b="0"/>
            </a:stretch>
          </a:blipFill>
        </p:spPr>
      </p:sp>
      <p:sp>
        <p:nvSpPr>
          <p:cNvPr name="Freeform 21" id="21"/>
          <p:cNvSpPr/>
          <p:nvPr/>
        </p:nvSpPr>
        <p:spPr>
          <a:xfrm flipH="false" flipV="false" rot="0">
            <a:off x="7881718" y="277037"/>
            <a:ext cx="1601774" cy="1674347"/>
          </a:xfrm>
          <a:custGeom>
            <a:avLst/>
            <a:gdLst/>
            <a:ahLst/>
            <a:cxnLst/>
            <a:rect r="r" b="b" t="t" l="l"/>
            <a:pathLst>
              <a:path h="1674347" w="1601774">
                <a:moveTo>
                  <a:pt x="0" y="0"/>
                </a:moveTo>
                <a:lnTo>
                  <a:pt x="1601775" y="0"/>
                </a:lnTo>
                <a:lnTo>
                  <a:pt x="1601775" y="1674346"/>
                </a:lnTo>
                <a:lnTo>
                  <a:pt x="0" y="1674346"/>
                </a:lnTo>
                <a:lnTo>
                  <a:pt x="0" y="0"/>
                </a:lnTo>
                <a:close/>
              </a:path>
            </a:pathLst>
          </a:custGeom>
          <a:blipFill>
            <a:blip r:embed="rId10"/>
            <a:stretch>
              <a:fillRect l="0" t="0" r="0" b="0"/>
            </a:stretch>
          </a:blipFill>
        </p:spPr>
      </p:sp>
      <p:sp>
        <p:nvSpPr>
          <p:cNvPr name="TextBox 22" id="22"/>
          <p:cNvSpPr txBox="true"/>
          <p:nvPr/>
        </p:nvSpPr>
        <p:spPr>
          <a:xfrm rot="0">
            <a:off x="1752928" y="6282426"/>
            <a:ext cx="8553855" cy="4004574"/>
          </a:xfrm>
          <a:prstGeom prst="rect">
            <a:avLst/>
          </a:prstGeom>
        </p:spPr>
        <p:txBody>
          <a:bodyPr anchor="t" rtlCol="false" tIns="0" lIns="0" bIns="0" rIns="0">
            <a:spAutoFit/>
          </a:bodyPr>
          <a:lstStyle/>
          <a:p>
            <a:pPr algn="l">
              <a:lnSpc>
                <a:spcPts val="6005"/>
              </a:lnSpc>
            </a:pPr>
            <a:r>
              <a:rPr lang="en-US" sz="4289" spc="214">
                <a:solidFill>
                  <a:srgbClr val="0A359A"/>
                </a:solidFill>
                <a:latin typeface="Open Sauce Bold"/>
                <a:ea typeface="Open Sauce Bold"/>
                <a:cs typeface="Open Sauce Bold"/>
                <a:sym typeface="Open Sauce Bold"/>
              </a:rPr>
              <a:t>Dr. Rita Inderawati, M.Pd. </a:t>
            </a:r>
          </a:p>
          <a:p>
            <a:pPr algn="l">
              <a:lnSpc>
                <a:spcPts val="5445"/>
              </a:lnSpc>
            </a:pPr>
          </a:p>
          <a:p>
            <a:pPr algn="l">
              <a:lnSpc>
                <a:spcPts val="5445"/>
              </a:lnSpc>
            </a:pPr>
            <a:r>
              <a:rPr lang="en-US" sz="3889" spc="194">
                <a:solidFill>
                  <a:srgbClr val="0A359A"/>
                </a:solidFill>
                <a:latin typeface="Open Sauce Bold"/>
                <a:ea typeface="Open Sauce Bold"/>
                <a:cs typeface="Open Sauce Bold"/>
                <a:sym typeface="Open Sauce Bold"/>
              </a:rPr>
              <a:t>Wakil Dekan Bidang Akademik FKIP </a:t>
            </a:r>
            <a:r>
              <a:rPr lang="en-US" sz="3889" spc="194">
                <a:solidFill>
                  <a:srgbClr val="0A359A"/>
                </a:solidFill>
                <a:latin typeface="Open Sauce Bold"/>
                <a:ea typeface="Open Sauce Bold"/>
                <a:cs typeface="Open Sauce Bold"/>
                <a:sym typeface="Open Sauce Bold"/>
              </a:rPr>
              <a:t>Universitas Sriwijaya Palembang</a:t>
            </a:r>
          </a:p>
          <a:p>
            <a:pPr algn="l">
              <a:lnSpc>
                <a:spcPts val="4045"/>
              </a:lnSpc>
            </a:pPr>
          </a:p>
        </p:txBody>
      </p:sp>
      <p:sp>
        <p:nvSpPr>
          <p:cNvPr name="TextBox 23" id="23"/>
          <p:cNvSpPr txBox="true"/>
          <p:nvPr/>
        </p:nvSpPr>
        <p:spPr>
          <a:xfrm rot="0">
            <a:off x="1752928" y="3976682"/>
            <a:ext cx="9834847" cy="927237"/>
          </a:xfrm>
          <a:prstGeom prst="rect">
            <a:avLst/>
          </a:prstGeom>
        </p:spPr>
        <p:txBody>
          <a:bodyPr anchor="t" rtlCol="false" tIns="0" lIns="0" bIns="0" rIns="0">
            <a:spAutoFit/>
          </a:bodyPr>
          <a:lstStyle/>
          <a:p>
            <a:pPr algn="l">
              <a:lnSpc>
                <a:spcPts val="6104"/>
              </a:lnSpc>
            </a:pPr>
            <a:r>
              <a:rPr lang="en-US" sz="6358">
                <a:solidFill>
                  <a:srgbClr val="0A359A"/>
                </a:solidFill>
                <a:latin typeface="Codec Pro ExtraBold"/>
                <a:ea typeface="Codec Pro ExtraBold"/>
                <a:cs typeface="Codec Pro ExtraBold"/>
                <a:sym typeface="Codec Pro ExtraBold"/>
              </a:rPr>
              <a:t>INFORMASI AKADEMIK</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DFBFB"/>
        </a:solidFill>
      </p:bgPr>
    </p:bg>
    <p:spTree>
      <p:nvGrpSpPr>
        <p:cNvPr id="1" name=""/>
        <p:cNvGrpSpPr/>
        <p:nvPr/>
      </p:nvGrpSpPr>
      <p:grpSpPr>
        <a:xfrm>
          <a:off x="0" y="0"/>
          <a:ext cx="0" cy="0"/>
          <a:chOff x="0" y="0"/>
          <a:chExt cx="0" cy="0"/>
        </a:xfrm>
      </p:grpSpPr>
      <p:sp>
        <p:nvSpPr>
          <p:cNvPr name="Freeform 2" id="2"/>
          <p:cNvSpPr/>
          <p:nvPr/>
        </p:nvSpPr>
        <p:spPr>
          <a:xfrm flipH="false" flipV="false" rot="0">
            <a:off x="452784" y="261165"/>
            <a:ext cx="5532074" cy="9599869"/>
          </a:xfrm>
          <a:custGeom>
            <a:avLst/>
            <a:gdLst/>
            <a:ahLst/>
            <a:cxnLst/>
            <a:rect r="r" b="b" t="t" l="l"/>
            <a:pathLst>
              <a:path h="9599869" w="5532074">
                <a:moveTo>
                  <a:pt x="0" y="0"/>
                </a:moveTo>
                <a:lnTo>
                  <a:pt x="5532074" y="0"/>
                </a:lnTo>
                <a:lnTo>
                  <a:pt x="5532074" y="9599869"/>
                </a:lnTo>
                <a:lnTo>
                  <a:pt x="0" y="9599869"/>
                </a:lnTo>
                <a:lnTo>
                  <a:pt x="0" y="0"/>
                </a:lnTo>
                <a:close/>
              </a:path>
            </a:pathLst>
          </a:custGeom>
          <a:blipFill>
            <a:blip r:embed="rId2"/>
            <a:stretch>
              <a:fillRect l="-88252" t="0" r="-72044" b="0"/>
            </a:stretch>
          </a:blipFill>
        </p:spPr>
      </p:sp>
      <p:sp>
        <p:nvSpPr>
          <p:cNvPr name="Freeform 3" id="3"/>
          <p:cNvSpPr/>
          <p:nvPr/>
        </p:nvSpPr>
        <p:spPr>
          <a:xfrm flipH="false" flipV="false" rot="0">
            <a:off x="15882076" y="8734517"/>
            <a:ext cx="4309209" cy="2358313"/>
          </a:xfrm>
          <a:custGeom>
            <a:avLst/>
            <a:gdLst/>
            <a:ahLst/>
            <a:cxnLst/>
            <a:rect r="r" b="b" t="t" l="l"/>
            <a:pathLst>
              <a:path h="2358313" w="4309209">
                <a:moveTo>
                  <a:pt x="0" y="0"/>
                </a:moveTo>
                <a:lnTo>
                  <a:pt x="4309209" y="0"/>
                </a:lnTo>
                <a:lnTo>
                  <a:pt x="4309209" y="2358312"/>
                </a:lnTo>
                <a:lnTo>
                  <a:pt x="0" y="235831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5882076" y="-2057400"/>
            <a:ext cx="4114800" cy="4114800"/>
          </a:xfrm>
          <a:custGeom>
            <a:avLst/>
            <a:gdLst/>
            <a:ahLst/>
            <a:cxnLst/>
            <a:rect r="r" b="b" t="t" l="l"/>
            <a:pathLst>
              <a:path h="4114800" w="4114800">
                <a:moveTo>
                  <a:pt x="0" y="0"/>
                </a:moveTo>
                <a:lnTo>
                  <a:pt x="4114800" y="0"/>
                </a:lnTo>
                <a:lnTo>
                  <a:pt x="41148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6219350" y="4341427"/>
            <a:ext cx="5149428" cy="5149428"/>
          </a:xfrm>
          <a:custGeom>
            <a:avLst/>
            <a:gdLst/>
            <a:ahLst/>
            <a:cxnLst/>
            <a:rect r="r" b="b" t="t" l="l"/>
            <a:pathLst>
              <a:path h="5149428" w="5149428">
                <a:moveTo>
                  <a:pt x="0" y="0"/>
                </a:moveTo>
                <a:lnTo>
                  <a:pt x="5149427" y="0"/>
                </a:lnTo>
                <a:lnTo>
                  <a:pt x="5149427" y="5149428"/>
                </a:lnTo>
                <a:lnTo>
                  <a:pt x="0" y="514942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6327758" y="4060754"/>
            <a:ext cx="5337968" cy="2567854"/>
          </a:xfrm>
          <a:prstGeom prst="rect">
            <a:avLst/>
          </a:prstGeom>
        </p:spPr>
        <p:txBody>
          <a:bodyPr anchor="t" rtlCol="false" tIns="0" lIns="0" bIns="0" rIns="0">
            <a:spAutoFit/>
          </a:bodyPr>
          <a:lstStyle/>
          <a:p>
            <a:pPr algn="ctr" marL="0" indent="0" lvl="0">
              <a:lnSpc>
                <a:spcPts val="19210"/>
              </a:lnSpc>
              <a:spcBef>
                <a:spcPct val="0"/>
              </a:spcBef>
            </a:pPr>
            <a:r>
              <a:rPr lang="en-US" sz="13920" spc="1364">
                <a:solidFill>
                  <a:srgbClr val="FFFFFF"/>
                </a:solidFill>
                <a:latin typeface="Codec Pro ExtraBold"/>
                <a:ea typeface="Codec Pro ExtraBold"/>
                <a:cs typeface="Codec Pro ExtraBold"/>
                <a:sym typeface="Codec Pro ExtraBold"/>
              </a:rPr>
              <a:t>100%</a:t>
            </a:r>
          </a:p>
        </p:txBody>
      </p:sp>
      <p:sp>
        <p:nvSpPr>
          <p:cNvPr name="TextBox 7" id="7"/>
          <p:cNvSpPr txBox="true"/>
          <p:nvPr/>
        </p:nvSpPr>
        <p:spPr>
          <a:xfrm rot="0">
            <a:off x="8057457" y="1437171"/>
            <a:ext cx="8327258" cy="1269033"/>
          </a:xfrm>
          <a:prstGeom prst="rect">
            <a:avLst/>
          </a:prstGeom>
        </p:spPr>
        <p:txBody>
          <a:bodyPr anchor="t" rtlCol="false" tIns="0" lIns="0" bIns="0" rIns="0">
            <a:spAutoFit/>
          </a:bodyPr>
          <a:lstStyle/>
          <a:p>
            <a:pPr algn="l">
              <a:lnSpc>
                <a:spcPts val="4673"/>
              </a:lnSpc>
            </a:pPr>
            <a:r>
              <a:rPr lang="en-US" sz="4720" spc="165">
                <a:solidFill>
                  <a:srgbClr val="040506"/>
                </a:solidFill>
                <a:latin typeface="Codec Pro ExtraBold"/>
                <a:ea typeface="Codec Pro ExtraBold"/>
                <a:cs typeface="Codec Pro ExtraBold"/>
                <a:sym typeface="Codec Pro ExtraBold"/>
              </a:rPr>
              <a:t>Dengan memahami sistem penilaian dan evaluasi ini, </a:t>
            </a:r>
          </a:p>
        </p:txBody>
      </p:sp>
      <p:sp>
        <p:nvSpPr>
          <p:cNvPr name="TextBox 8" id="8"/>
          <p:cNvSpPr txBox="true"/>
          <p:nvPr/>
        </p:nvSpPr>
        <p:spPr>
          <a:xfrm rot="0">
            <a:off x="11665727" y="3571053"/>
            <a:ext cx="6273750" cy="5629967"/>
          </a:xfrm>
          <a:prstGeom prst="rect">
            <a:avLst/>
          </a:prstGeom>
        </p:spPr>
        <p:txBody>
          <a:bodyPr anchor="t" rtlCol="false" tIns="0" lIns="0" bIns="0" rIns="0">
            <a:spAutoFit/>
          </a:bodyPr>
          <a:lstStyle/>
          <a:p>
            <a:pPr algn="l">
              <a:lnSpc>
                <a:spcPts val="5008"/>
              </a:lnSpc>
            </a:pPr>
            <a:r>
              <a:rPr lang="en-US" sz="4244" spc="67">
                <a:solidFill>
                  <a:srgbClr val="231F20"/>
                </a:solidFill>
                <a:latin typeface="Open Sauce Bold"/>
                <a:ea typeface="Open Sauce Bold"/>
                <a:cs typeface="Open Sauce Bold"/>
                <a:sym typeface="Open Sauce Bold"/>
              </a:rPr>
              <a:t>mahasiswa dapat mempersiapkan diri lebih baik untuk menghadapi tantangan akademik dan mencapai prestasi yang optimal selama masa studi mereka.</a:t>
            </a:r>
          </a:p>
          <a:p>
            <a:pPr algn="l">
              <a:lnSpc>
                <a:spcPts val="5167"/>
              </a:lnSpc>
            </a:pPr>
            <a:r>
              <a:rPr lang="en-US" sz="3744" spc="366">
                <a:solidFill>
                  <a:srgbClr val="231F20"/>
                </a:solidFill>
                <a:latin typeface="Open Sauce"/>
                <a:ea typeface="Open Sauce"/>
                <a:cs typeface="Open Sauce"/>
                <a:sym typeface="Open Sauce"/>
              </a:rPr>
              <a:t>  </a:t>
            </a:r>
          </a:p>
        </p:txBody>
      </p:sp>
      <p:pic>
        <p:nvPicPr>
          <p:cNvPr name="Picture 9" id="9"/>
          <p:cNvPicPr>
            <a:picLocks noChangeAspect="true"/>
          </p:cNvPicPr>
          <p:nvPr/>
        </p:nvPicPr>
        <p:blipFill>
          <a:blip r:embed="rId9"/>
          <a:stretch>
            <a:fillRect/>
          </a:stretch>
        </p:blipFill>
        <p:spPr>
          <a:xfrm rot="0">
            <a:off x="6426948" y="7215512"/>
            <a:ext cx="5391086" cy="1662801"/>
          </a:xfrm>
          <a:prstGeom prst="rect">
            <a:avLst/>
          </a:prstGeom>
        </p:spPr>
      </p:pic>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grpSp>
        <p:nvGrpSpPr>
          <p:cNvPr name="Group 3" id="3"/>
          <p:cNvGrpSpPr/>
          <p:nvPr/>
        </p:nvGrpSpPr>
        <p:grpSpPr>
          <a:xfrm rot="0">
            <a:off x="-381218" y="169987"/>
            <a:ext cx="19048322" cy="1458057"/>
            <a:chOff x="0" y="0"/>
            <a:chExt cx="5016842" cy="384015"/>
          </a:xfrm>
        </p:grpSpPr>
        <p:sp>
          <p:nvSpPr>
            <p:cNvPr name="Freeform 4" id="4"/>
            <p:cNvSpPr/>
            <p:nvPr/>
          </p:nvSpPr>
          <p:spPr>
            <a:xfrm flipH="false" flipV="false" rot="0">
              <a:off x="0" y="0"/>
              <a:ext cx="5016842" cy="384015"/>
            </a:xfrm>
            <a:custGeom>
              <a:avLst/>
              <a:gdLst/>
              <a:ahLst/>
              <a:cxnLst/>
              <a:rect r="r" b="b" t="t" l="l"/>
              <a:pathLst>
                <a:path h="384015" w="5016842">
                  <a:moveTo>
                    <a:pt x="0" y="0"/>
                  </a:moveTo>
                  <a:lnTo>
                    <a:pt x="5016842" y="0"/>
                  </a:lnTo>
                  <a:lnTo>
                    <a:pt x="5016842" y="384015"/>
                  </a:lnTo>
                  <a:lnTo>
                    <a:pt x="0" y="384015"/>
                  </a:lnTo>
                  <a:close/>
                </a:path>
              </a:pathLst>
            </a:custGeom>
            <a:solidFill>
              <a:srgbClr val="0A359A"/>
            </a:solidFill>
          </p:spPr>
        </p:sp>
        <p:sp>
          <p:nvSpPr>
            <p:cNvPr name="TextBox 5" id="5"/>
            <p:cNvSpPr txBox="true"/>
            <p:nvPr/>
          </p:nvSpPr>
          <p:spPr>
            <a:xfrm>
              <a:off x="0" y="-19050"/>
              <a:ext cx="5016842" cy="403065"/>
            </a:xfrm>
            <a:prstGeom prst="rect">
              <a:avLst/>
            </a:prstGeom>
          </p:spPr>
          <p:txBody>
            <a:bodyPr anchor="ctr" rtlCol="false" tIns="50800" lIns="50800" bIns="50800" rIns="50800"/>
            <a:lstStyle/>
            <a:p>
              <a:pPr algn="ctr">
                <a:lnSpc>
                  <a:spcPts val="2859"/>
                </a:lnSpc>
              </a:pPr>
            </a:p>
          </p:txBody>
        </p:sp>
      </p:grpSp>
      <p:sp>
        <p:nvSpPr>
          <p:cNvPr name="TextBox 6" id="6"/>
          <p:cNvSpPr txBox="true"/>
          <p:nvPr/>
        </p:nvSpPr>
        <p:spPr>
          <a:xfrm rot="0">
            <a:off x="1028700" y="402972"/>
            <a:ext cx="14930891" cy="914651"/>
          </a:xfrm>
          <a:prstGeom prst="rect">
            <a:avLst/>
          </a:prstGeom>
        </p:spPr>
        <p:txBody>
          <a:bodyPr anchor="t" rtlCol="false" tIns="0" lIns="0" bIns="0" rIns="0">
            <a:spAutoFit/>
          </a:bodyPr>
          <a:lstStyle/>
          <a:p>
            <a:pPr algn="ctr">
              <a:lnSpc>
                <a:spcPts val="6884"/>
              </a:lnSpc>
            </a:pPr>
            <a:r>
              <a:rPr lang="en-US" sz="4989" spc="488">
                <a:solidFill>
                  <a:srgbClr val="FFFFFF"/>
                </a:solidFill>
                <a:latin typeface="Codec Pro ExtraBold"/>
                <a:ea typeface="Codec Pro ExtraBold"/>
                <a:cs typeface="Codec Pro ExtraBold"/>
                <a:sym typeface="Codec Pro ExtraBold"/>
              </a:rPr>
              <a:t>Panduan Administrasi Akademik</a:t>
            </a:r>
          </a:p>
        </p:txBody>
      </p:sp>
      <p:grpSp>
        <p:nvGrpSpPr>
          <p:cNvPr name="Group 7" id="7"/>
          <p:cNvGrpSpPr/>
          <p:nvPr/>
        </p:nvGrpSpPr>
        <p:grpSpPr>
          <a:xfrm rot="0">
            <a:off x="2258914" y="9557092"/>
            <a:ext cx="4473739" cy="729908"/>
            <a:chOff x="0" y="0"/>
            <a:chExt cx="1178269" cy="192239"/>
          </a:xfrm>
        </p:grpSpPr>
        <p:sp>
          <p:nvSpPr>
            <p:cNvPr name="Freeform 8" id="8"/>
            <p:cNvSpPr/>
            <p:nvPr/>
          </p:nvSpPr>
          <p:spPr>
            <a:xfrm flipH="false" flipV="false" rot="0">
              <a:off x="0" y="0"/>
              <a:ext cx="1178269" cy="192239"/>
            </a:xfrm>
            <a:custGeom>
              <a:avLst/>
              <a:gdLst/>
              <a:ahLst/>
              <a:cxnLst/>
              <a:rect r="r" b="b" t="t" l="l"/>
              <a:pathLst>
                <a:path h="192239" w="1178269">
                  <a:moveTo>
                    <a:pt x="0" y="0"/>
                  </a:moveTo>
                  <a:lnTo>
                    <a:pt x="1178269" y="0"/>
                  </a:lnTo>
                  <a:lnTo>
                    <a:pt x="1178269" y="192239"/>
                  </a:lnTo>
                  <a:lnTo>
                    <a:pt x="0" y="192239"/>
                  </a:lnTo>
                  <a:close/>
                </a:path>
              </a:pathLst>
            </a:custGeom>
            <a:solidFill>
              <a:srgbClr val="0A359A"/>
            </a:solidFill>
          </p:spPr>
        </p:sp>
        <p:sp>
          <p:nvSpPr>
            <p:cNvPr name="TextBox 9" id="9"/>
            <p:cNvSpPr txBox="true"/>
            <p:nvPr/>
          </p:nvSpPr>
          <p:spPr>
            <a:xfrm>
              <a:off x="0" y="-19050"/>
              <a:ext cx="1178269" cy="211289"/>
            </a:xfrm>
            <a:prstGeom prst="rect">
              <a:avLst/>
            </a:prstGeom>
          </p:spPr>
          <p:txBody>
            <a:bodyPr anchor="ctr" rtlCol="false" tIns="114300" lIns="114300" bIns="114300" rIns="114300"/>
            <a:lstStyle/>
            <a:p>
              <a:pPr algn="ctr" marL="0" indent="0" lvl="0">
                <a:lnSpc>
                  <a:spcPts val="2070"/>
                </a:lnSpc>
                <a:spcBef>
                  <a:spcPct val="0"/>
                </a:spcBef>
              </a:pPr>
            </a:p>
          </p:txBody>
        </p:sp>
      </p:grpSp>
      <p:grpSp>
        <p:nvGrpSpPr>
          <p:cNvPr name="Group 10" id="10"/>
          <p:cNvGrpSpPr/>
          <p:nvPr/>
        </p:nvGrpSpPr>
        <p:grpSpPr>
          <a:xfrm rot="0">
            <a:off x="12115229" y="9557092"/>
            <a:ext cx="4473739" cy="618886"/>
            <a:chOff x="0" y="0"/>
            <a:chExt cx="1178269" cy="162999"/>
          </a:xfrm>
        </p:grpSpPr>
        <p:sp>
          <p:nvSpPr>
            <p:cNvPr name="Freeform 11" id="11"/>
            <p:cNvSpPr/>
            <p:nvPr/>
          </p:nvSpPr>
          <p:spPr>
            <a:xfrm flipH="false" flipV="false" rot="0">
              <a:off x="0" y="0"/>
              <a:ext cx="1178269" cy="162999"/>
            </a:xfrm>
            <a:custGeom>
              <a:avLst/>
              <a:gdLst/>
              <a:ahLst/>
              <a:cxnLst/>
              <a:rect r="r" b="b" t="t" l="l"/>
              <a:pathLst>
                <a:path h="162999" w="1178269">
                  <a:moveTo>
                    <a:pt x="0" y="0"/>
                  </a:moveTo>
                  <a:lnTo>
                    <a:pt x="1178269" y="0"/>
                  </a:lnTo>
                  <a:lnTo>
                    <a:pt x="1178269" y="162999"/>
                  </a:lnTo>
                  <a:lnTo>
                    <a:pt x="0" y="162999"/>
                  </a:lnTo>
                  <a:close/>
                </a:path>
              </a:pathLst>
            </a:custGeom>
            <a:solidFill>
              <a:srgbClr val="0A359A"/>
            </a:solidFill>
          </p:spPr>
        </p:sp>
        <p:sp>
          <p:nvSpPr>
            <p:cNvPr name="TextBox 12" id="12"/>
            <p:cNvSpPr txBox="true"/>
            <p:nvPr/>
          </p:nvSpPr>
          <p:spPr>
            <a:xfrm>
              <a:off x="0" y="-19050"/>
              <a:ext cx="1178269" cy="182049"/>
            </a:xfrm>
            <a:prstGeom prst="rect">
              <a:avLst/>
            </a:prstGeom>
          </p:spPr>
          <p:txBody>
            <a:bodyPr anchor="ctr" rtlCol="false" tIns="114300" lIns="114300" bIns="114300" rIns="114300"/>
            <a:lstStyle/>
            <a:p>
              <a:pPr algn="ctr" marL="0" indent="0" lvl="0">
                <a:lnSpc>
                  <a:spcPts val="2070"/>
                </a:lnSpc>
                <a:spcBef>
                  <a:spcPct val="0"/>
                </a:spcBef>
              </a:pPr>
            </a:p>
          </p:txBody>
        </p:sp>
      </p:grpSp>
      <p:sp>
        <p:nvSpPr>
          <p:cNvPr name="Freeform 13" id="13"/>
          <p:cNvSpPr/>
          <p:nvPr/>
        </p:nvSpPr>
        <p:spPr>
          <a:xfrm flipH="false" flipV="false" rot="0">
            <a:off x="15408481" y="-2153153"/>
            <a:ext cx="4116356" cy="4116356"/>
          </a:xfrm>
          <a:custGeom>
            <a:avLst/>
            <a:gdLst/>
            <a:ahLst/>
            <a:cxnLst/>
            <a:rect r="r" b="b" t="t" l="l"/>
            <a:pathLst>
              <a:path h="4116356" w="4116356">
                <a:moveTo>
                  <a:pt x="0" y="0"/>
                </a:moveTo>
                <a:lnTo>
                  <a:pt x="4116355" y="0"/>
                </a:lnTo>
                <a:lnTo>
                  <a:pt x="4116355" y="4116356"/>
                </a:lnTo>
                <a:lnTo>
                  <a:pt x="0" y="411635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4" id="14"/>
          <p:cNvSpPr/>
          <p:nvPr/>
        </p:nvSpPr>
        <p:spPr>
          <a:xfrm flipH="false" flipV="false" rot="0">
            <a:off x="-2602379" y="0"/>
            <a:ext cx="3256087" cy="3256087"/>
          </a:xfrm>
          <a:custGeom>
            <a:avLst/>
            <a:gdLst/>
            <a:ahLst/>
            <a:cxnLst/>
            <a:rect r="r" b="b" t="t" l="l"/>
            <a:pathLst>
              <a:path h="3256087" w="3256087">
                <a:moveTo>
                  <a:pt x="0" y="0"/>
                </a:moveTo>
                <a:lnTo>
                  <a:pt x="3256087" y="0"/>
                </a:lnTo>
                <a:lnTo>
                  <a:pt x="3256087" y="3256087"/>
                </a:lnTo>
                <a:lnTo>
                  <a:pt x="0" y="325608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5" id="15"/>
          <p:cNvSpPr/>
          <p:nvPr/>
        </p:nvSpPr>
        <p:spPr>
          <a:xfrm flipH="false" flipV="false" rot="0">
            <a:off x="220408" y="1851484"/>
            <a:ext cx="8923592" cy="7406816"/>
          </a:xfrm>
          <a:custGeom>
            <a:avLst/>
            <a:gdLst/>
            <a:ahLst/>
            <a:cxnLst/>
            <a:rect r="r" b="b" t="t" l="l"/>
            <a:pathLst>
              <a:path h="7406816" w="8923592">
                <a:moveTo>
                  <a:pt x="0" y="0"/>
                </a:moveTo>
                <a:lnTo>
                  <a:pt x="8923592" y="0"/>
                </a:lnTo>
                <a:lnTo>
                  <a:pt x="8923592" y="7406816"/>
                </a:lnTo>
                <a:lnTo>
                  <a:pt x="0" y="7406816"/>
                </a:lnTo>
                <a:lnTo>
                  <a:pt x="0" y="0"/>
                </a:lnTo>
                <a:close/>
              </a:path>
            </a:pathLst>
          </a:custGeom>
          <a:blipFill>
            <a:blip r:embed="rId5"/>
            <a:stretch>
              <a:fillRect l="-3054" t="0" r="-13074" b="0"/>
            </a:stretch>
          </a:blipFill>
        </p:spPr>
      </p:sp>
      <p:sp>
        <p:nvSpPr>
          <p:cNvPr name="Freeform 16" id="16"/>
          <p:cNvSpPr/>
          <p:nvPr/>
        </p:nvSpPr>
        <p:spPr>
          <a:xfrm flipH="false" flipV="false" rot="0">
            <a:off x="8977483" y="2269996"/>
            <a:ext cx="9310517" cy="6120242"/>
          </a:xfrm>
          <a:custGeom>
            <a:avLst/>
            <a:gdLst/>
            <a:ahLst/>
            <a:cxnLst/>
            <a:rect r="r" b="b" t="t" l="l"/>
            <a:pathLst>
              <a:path h="6120242" w="9310517">
                <a:moveTo>
                  <a:pt x="0" y="0"/>
                </a:moveTo>
                <a:lnTo>
                  <a:pt x="9310517" y="0"/>
                </a:lnTo>
                <a:lnTo>
                  <a:pt x="9310517" y="6120242"/>
                </a:lnTo>
                <a:lnTo>
                  <a:pt x="0" y="6120242"/>
                </a:lnTo>
                <a:lnTo>
                  <a:pt x="0" y="0"/>
                </a:lnTo>
                <a:close/>
              </a:path>
            </a:pathLst>
          </a:custGeom>
          <a:blipFill>
            <a:blip r:embed="rId6"/>
            <a:stretch>
              <a:fillRect l="-2719" t="-787" r="-2303" b="0"/>
            </a:stretch>
          </a:blipFill>
        </p:spPr>
      </p:sp>
      <p:sp>
        <p:nvSpPr>
          <p:cNvPr name="Freeform 17" id="17"/>
          <p:cNvSpPr/>
          <p:nvPr/>
        </p:nvSpPr>
        <p:spPr>
          <a:xfrm flipH="false" flipV="false" rot="0">
            <a:off x="4016928" y="1554549"/>
            <a:ext cx="10254145" cy="7177901"/>
          </a:xfrm>
          <a:custGeom>
            <a:avLst/>
            <a:gdLst/>
            <a:ahLst/>
            <a:cxnLst/>
            <a:rect r="r" b="b" t="t" l="l"/>
            <a:pathLst>
              <a:path h="7177901" w="10254145">
                <a:moveTo>
                  <a:pt x="0" y="0"/>
                </a:moveTo>
                <a:lnTo>
                  <a:pt x="10254144" y="0"/>
                </a:lnTo>
                <a:lnTo>
                  <a:pt x="10254144" y="7177902"/>
                </a:lnTo>
                <a:lnTo>
                  <a:pt x="0" y="7177902"/>
                </a:lnTo>
                <a:lnTo>
                  <a:pt x="0" y="0"/>
                </a:lnTo>
                <a:close/>
              </a:path>
            </a:pathLst>
          </a:custGeom>
          <a:blipFill>
            <a:blip r:embed="rId7"/>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A359A"/>
        </a:solidFill>
      </p:bgPr>
    </p:bg>
    <p:spTree>
      <p:nvGrpSpPr>
        <p:cNvPr id="1" name=""/>
        <p:cNvGrpSpPr/>
        <p:nvPr/>
      </p:nvGrpSpPr>
      <p:grpSpPr>
        <a:xfrm>
          <a:off x="0" y="0"/>
          <a:ext cx="0" cy="0"/>
          <a:chOff x="0" y="0"/>
          <a:chExt cx="0" cy="0"/>
        </a:xfrm>
      </p:grpSpPr>
      <p:sp>
        <p:nvSpPr>
          <p:cNvPr name="Freeform 2" id="2"/>
          <p:cNvSpPr/>
          <p:nvPr/>
        </p:nvSpPr>
        <p:spPr>
          <a:xfrm flipH="false" flipV="false" rot="0">
            <a:off x="2485466" y="410957"/>
            <a:ext cx="13419310" cy="9182854"/>
          </a:xfrm>
          <a:custGeom>
            <a:avLst/>
            <a:gdLst/>
            <a:ahLst/>
            <a:cxnLst/>
            <a:rect r="r" b="b" t="t" l="l"/>
            <a:pathLst>
              <a:path h="9182854" w="13419310">
                <a:moveTo>
                  <a:pt x="0" y="0"/>
                </a:moveTo>
                <a:lnTo>
                  <a:pt x="13419310" y="0"/>
                </a:lnTo>
                <a:lnTo>
                  <a:pt x="13419310" y="9182854"/>
                </a:lnTo>
                <a:lnTo>
                  <a:pt x="0" y="9182854"/>
                </a:lnTo>
                <a:lnTo>
                  <a:pt x="0" y="0"/>
                </a:lnTo>
                <a:close/>
              </a:path>
            </a:pathLst>
          </a:custGeom>
          <a:blipFill>
            <a:blip r:embed="rId2"/>
            <a:stretch>
              <a:fillRect l="0" t="-1147" r="0" b="-1147"/>
            </a:stretch>
          </a:blipFill>
        </p:spPr>
      </p:sp>
      <p:sp>
        <p:nvSpPr>
          <p:cNvPr name="Freeform 3" id="3"/>
          <p:cNvSpPr/>
          <p:nvPr/>
        </p:nvSpPr>
        <p:spPr>
          <a:xfrm flipH="false" flipV="false" rot="0">
            <a:off x="2925095" y="711742"/>
            <a:ext cx="12540052" cy="8581283"/>
          </a:xfrm>
          <a:custGeom>
            <a:avLst/>
            <a:gdLst/>
            <a:ahLst/>
            <a:cxnLst/>
            <a:rect r="r" b="b" t="t" l="l"/>
            <a:pathLst>
              <a:path h="8581283" w="12540052">
                <a:moveTo>
                  <a:pt x="0" y="0"/>
                </a:moveTo>
                <a:lnTo>
                  <a:pt x="12540052" y="0"/>
                </a:lnTo>
                <a:lnTo>
                  <a:pt x="12540052" y="8581283"/>
                </a:lnTo>
                <a:lnTo>
                  <a:pt x="0" y="8581283"/>
                </a:lnTo>
                <a:lnTo>
                  <a:pt x="0" y="0"/>
                </a:lnTo>
                <a:close/>
              </a:path>
            </a:pathLst>
          </a:custGeom>
          <a:blipFill>
            <a:blip r:embed="rId3"/>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p:cSld>
    <p:bg>
      <p:bgPr>
        <a:solidFill>
          <a:srgbClr val="0A359A"/>
        </a:solidFill>
      </p:bgPr>
    </p:bg>
    <p:spTree>
      <p:nvGrpSpPr>
        <p:cNvPr id="1" name=""/>
        <p:cNvGrpSpPr/>
        <p:nvPr/>
      </p:nvGrpSpPr>
      <p:grpSpPr>
        <a:xfrm>
          <a:off x="0" y="0"/>
          <a:ext cx="0" cy="0"/>
          <a:chOff x="0" y="0"/>
          <a:chExt cx="0" cy="0"/>
        </a:xfrm>
      </p:grpSpPr>
      <p:sp>
        <p:nvSpPr>
          <p:cNvPr name="TextBox 2" id="2"/>
          <p:cNvSpPr txBox="true"/>
          <p:nvPr/>
        </p:nvSpPr>
        <p:spPr>
          <a:xfrm rot="0">
            <a:off x="1636067" y="114476"/>
            <a:ext cx="15623233" cy="10419086"/>
          </a:xfrm>
          <a:prstGeom prst="rect">
            <a:avLst/>
          </a:prstGeom>
        </p:spPr>
        <p:txBody>
          <a:bodyPr anchor="t" rtlCol="false" tIns="0" lIns="0" bIns="0" rIns="0">
            <a:spAutoFit/>
          </a:bodyPr>
          <a:lstStyle/>
          <a:p>
            <a:pPr algn="ctr">
              <a:lnSpc>
                <a:spcPts val="5284"/>
              </a:lnSpc>
            </a:pPr>
            <a:r>
              <a:rPr lang="en-US" sz="3774">
                <a:solidFill>
                  <a:srgbClr val="FFFFFF"/>
                </a:solidFill>
                <a:latin typeface="Canva Sans Bold"/>
                <a:ea typeface="Canva Sans Bold"/>
                <a:cs typeface="Canva Sans Bold"/>
                <a:sym typeface="Canva Sans Bold"/>
              </a:rPr>
              <a:t>Fasilitas dan Sumber Daya </a:t>
            </a:r>
            <a:r>
              <a:rPr lang="en-US" sz="3774">
                <a:solidFill>
                  <a:srgbClr val="FFFFFF"/>
                </a:solidFill>
                <a:latin typeface="Canva Sans Bold"/>
                <a:ea typeface="Canva Sans Bold"/>
                <a:cs typeface="Canva Sans Bold"/>
                <a:sym typeface="Canva Sans Bold"/>
              </a:rPr>
              <a:t>Akademik</a:t>
            </a:r>
          </a:p>
          <a:p>
            <a:pPr algn="l">
              <a:lnSpc>
                <a:spcPts val="4304"/>
              </a:lnSpc>
            </a:pPr>
            <a:r>
              <a:rPr lang="en-US" sz="3074">
                <a:solidFill>
                  <a:srgbClr val="FFFFFF"/>
                </a:solidFill>
                <a:latin typeface="Canva Sans Bold"/>
                <a:ea typeface="Canva Sans Bold"/>
                <a:cs typeface="Canva Sans Bold"/>
                <a:sym typeface="Canva Sans Bold"/>
              </a:rPr>
              <a:t>Pengenalan Fasilitas Pendukung Akademik:</a:t>
            </a:r>
          </a:p>
          <a:p>
            <a:pPr algn="l" marL="663846" indent="-331923" lvl="1">
              <a:lnSpc>
                <a:spcPts val="4304"/>
              </a:lnSpc>
              <a:buAutoNum type="arabicPeriod" startAt="1"/>
            </a:pPr>
            <a:r>
              <a:rPr lang="en-US" sz="3074">
                <a:solidFill>
                  <a:srgbClr val="FFFFFF"/>
                </a:solidFill>
                <a:latin typeface="Canva Sans Bold"/>
                <a:ea typeface="Canva Sans Bold"/>
                <a:cs typeface="Canva Sans Bold"/>
                <a:sym typeface="Canva Sans Bold"/>
              </a:rPr>
              <a:t>Perpustakaan:</a:t>
            </a:r>
          </a:p>
          <a:p>
            <a:pPr algn="l" marL="1327691" indent="-442564" lvl="2">
              <a:lnSpc>
                <a:spcPts val="4304"/>
              </a:lnSpc>
              <a:buFont typeface="Arial"/>
              <a:buChar char="⚬"/>
            </a:pPr>
            <a:r>
              <a:rPr lang="en-US" sz="3074">
                <a:solidFill>
                  <a:srgbClr val="FFFFFF"/>
                </a:solidFill>
                <a:latin typeface="Canva Sans Bold"/>
                <a:ea typeface="Canva Sans Bold"/>
                <a:cs typeface="Canva Sans Bold"/>
                <a:sym typeface="Canva Sans Bold"/>
              </a:rPr>
              <a:t>Koleksi Buku dan Referensi:</a:t>
            </a:r>
          </a:p>
          <a:p>
            <a:pPr algn="l" marL="1991537" indent="-497884" lvl="3">
              <a:lnSpc>
                <a:spcPts val="4304"/>
              </a:lnSpc>
              <a:buFont typeface="Arial"/>
              <a:buChar char="￭"/>
            </a:pPr>
            <a:r>
              <a:rPr lang="en-US" sz="3074">
                <a:solidFill>
                  <a:srgbClr val="FFFFFF"/>
                </a:solidFill>
                <a:latin typeface="Canva Sans"/>
                <a:ea typeface="Canva Sans"/>
                <a:cs typeface="Canva Sans"/>
                <a:sym typeface="Canva Sans"/>
              </a:rPr>
              <a:t>Perpustakaan universitas memiliki koleksi buku teks, jurnal, majalah, dan bahan referensi lainnya yang mendukung kegiatan belajar mengajar.</a:t>
            </a:r>
          </a:p>
          <a:p>
            <a:pPr algn="l" marL="1991537" indent="-497884" lvl="3">
              <a:lnSpc>
                <a:spcPts val="4304"/>
              </a:lnSpc>
              <a:buFont typeface="Arial"/>
              <a:buChar char="￭"/>
            </a:pPr>
            <a:r>
              <a:rPr lang="en-US" sz="3074">
                <a:solidFill>
                  <a:srgbClr val="FFFFFF"/>
                </a:solidFill>
                <a:latin typeface="Canva Sans"/>
                <a:ea typeface="Canva Sans"/>
                <a:cs typeface="Canva Sans"/>
                <a:sym typeface="Canva Sans"/>
              </a:rPr>
              <a:t>Koleksi mencakup berbagai disiplin ilmu dan diperbarui secara berkala untuk memastikan mahasiswa memiliki akses ke informasi terbaru.</a:t>
            </a:r>
          </a:p>
          <a:p>
            <a:pPr algn="l" marL="1327691" indent="-442564" lvl="2">
              <a:lnSpc>
                <a:spcPts val="4304"/>
              </a:lnSpc>
              <a:buFont typeface="Arial"/>
              <a:buChar char="⚬"/>
            </a:pPr>
            <a:r>
              <a:rPr lang="en-US" sz="3074">
                <a:solidFill>
                  <a:srgbClr val="FFFFFF"/>
                </a:solidFill>
                <a:latin typeface="Canva Sans Bold"/>
                <a:ea typeface="Canva Sans Bold"/>
                <a:cs typeface="Canva Sans Bold"/>
                <a:sym typeface="Canva Sans Bold"/>
              </a:rPr>
              <a:t>Ruang Baca:</a:t>
            </a:r>
          </a:p>
          <a:p>
            <a:pPr algn="l" marL="1991537" indent="-497884" lvl="3">
              <a:lnSpc>
                <a:spcPts val="4304"/>
              </a:lnSpc>
              <a:buFont typeface="Arial"/>
              <a:buChar char="￭"/>
            </a:pPr>
            <a:r>
              <a:rPr lang="en-US" sz="3074">
                <a:solidFill>
                  <a:srgbClr val="FFFFFF"/>
                </a:solidFill>
                <a:latin typeface="Canva Sans"/>
                <a:ea typeface="Canva Sans"/>
                <a:cs typeface="Canva Sans"/>
                <a:sym typeface="Canva Sans"/>
              </a:rPr>
              <a:t>Perpustakaan menyediakan ruang baca yang nyaman dan tenang bagi mahasiswa untuk belajar dan membaca.</a:t>
            </a:r>
          </a:p>
          <a:p>
            <a:pPr algn="l" marL="1991537" indent="-497884" lvl="3">
              <a:lnSpc>
                <a:spcPts val="4304"/>
              </a:lnSpc>
              <a:buFont typeface="Arial"/>
              <a:buChar char="￭"/>
            </a:pPr>
            <a:r>
              <a:rPr lang="en-US" sz="3074">
                <a:solidFill>
                  <a:srgbClr val="FFFFFF"/>
                </a:solidFill>
                <a:latin typeface="Canva Sans"/>
                <a:ea typeface="Canva Sans"/>
                <a:cs typeface="Canva Sans"/>
                <a:sym typeface="Canva Sans"/>
              </a:rPr>
              <a:t>Fasilitas ini dilengkapi dengan meja, kursi, dan pencahayaan yang memadai.</a:t>
            </a:r>
          </a:p>
          <a:p>
            <a:pPr algn="l" marL="1327691" indent="-442564" lvl="2">
              <a:lnSpc>
                <a:spcPts val="4304"/>
              </a:lnSpc>
              <a:buFont typeface="Arial"/>
              <a:buChar char="⚬"/>
            </a:pPr>
            <a:r>
              <a:rPr lang="en-US" sz="3074">
                <a:solidFill>
                  <a:srgbClr val="FFFFFF"/>
                </a:solidFill>
                <a:latin typeface="Canva Sans Bold"/>
                <a:ea typeface="Canva Sans Bold"/>
                <a:cs typeface="Canva Sans Bold"/>
                <a:sym typeface="Canva Sans Bold"/>
              </a:rPr>
              <a:t>Layanan Peminjaman:</a:t>
            </a:r>
          </a:p>
          <a:p>
            <a:pPr algn="l" marL="1991537" indent="-497884" lvl="3">
              <a:lnSpc>
                <a:spcPts val="4304"/>
              </a:lnSpc>
              <a:buFont typeface="Arial"/>
              <a:buChar char="￭"/>
            </a:pPr>
            <a:r>
              <a:rPr lang="en-US" sz="3074">
                <a:solidFill>
                  <a:srgbClr val="FFFFFF"/>
                </a:solidFill>
                <a:latin typeface="Canva Sans"/>
                <a:ea typeface="Canva Sans"/>
                <a:cs typeface="Canva Sans"/>
                <a:sym typeface="Canva Sans"/>
              </a:rPr>
              <a:t>Mahasiswa dapat meminjam buku dan bahan referensi lainnya dengan menggunakan kartu mahasiswa.</a:t>
            </a:r>
          </a:p>
          <a:p>
            <a:pPr algn="l" marL="1991537" indent="-497884" lvl="3">
              <a:lnSpc>
                <a:spcPts val="4304"/>
              </a:lnSpc>
              <a:buFont typeface="Arial"/>
              <a:buChar char="￭"/>
            </a:pPr>
            <a:r>
              <a:rPr lang="en-US" sz="3074">
                <a:solidFill>
                  <a:srgbClr val="FFFFFF"/>
                </a:solidFill>
                <a:latin typeface="Canva Sans"/>
                <a:ea typeface="Canva Sans"/>
                <a:cs typeface="Canva Sans"/>
                <a:sym typeface="Canva Sans"/>
              </a:rPr>
              <a:t>Peminjaman biasanya memiliki batas waktu tertentu dan dapat diperpanjang jika diperlukan.</a:t>
            </a:r>
          </a:p>
          <a:p>
            <a:pPr algn="ctr">
              <a:lnSpc>
                <a:spcPts val="4304"/>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A359A"/>
        </a:solidFill>
      </p:bgPr>
    </p:bg>
    <p:spTree>
      <p:nvGrpSpPr>
        <p:cNvPr id="1" name=""/>
        <p:cNvGrpSpPr/>
        <p:nvPr/>
      </p:nvGrpSpPr>
      <p:grpSpPr>
        <a:xfrm>
          <a:off x="0" y="0"/>
          <a:ext cx="0" cy="0"/>
          <a:chOff x="0" y="0"/>
          <a:chExt cx="0" cy="0"/>
        </a:xfrm>
      </p:grpSpPr>
      <p:sp>
        <p:nvSpPr>
          <p:cNvPr name="Freeform 2" id="2"/>
          <p:cNvSpPr/>
          <p:nvPr/>
        </p:nvSpPr>
        <p:spPr>
          <a:xfrm flipH="false" flipV="false" rot="0">
            <a:off x="8032800" y="4389487"/>
            <a:ext cx="3398626" cy="2043847"/>
          </a:xfrm>
          <a:custGeom>
            <a:avLst/>
            <a:gdLst/>
            <a:ahLst/>
            <a:cxnLst/>
            <a:rect r="r" b="b" t="t" l="l"/>
            <a:pathLst>
              <a:path h="2043847" w="3398626">
                <a:moveTo>
                  <a:pt x="0" y="0"/>
                </a:moveTo>
                <a:lnTo>
                  <a:pt x="3398625" y="0"/>
                </a:lnTo>
                <a:lnTo>
                  <a:pt x="3398625" y="2043847"/>
                </a:lnTo>
                <a:lnTo>
                  <a:pt x="0" y="2043847"/>
                </a:lnTo>
                <a:lnTo>
                  <a:pt x="0" y="0"/>
                </a:lnTo>
                <a:close/>
              </a:path>
            </a:pathLst>
          </a:custGeom>
          <a:blipFill>
            <a:blip r:embed="rId2"/>
            <a:stretch>
              <a:fillRect l="0" t="0" r="0" b="0"/>
            </a:stretch>
          </a:blipFill>
        </p:spPr>
      </p:sp>
      <p:sp>
        <p:nvSpPr>
          <p:cNvPr name="Freeform 3" id="3"/>
          <p:cNvSpPr/>
          <p:nvPr/>
        </p:nvSpPr>
        <p:spPr>
          <a:xfrm flipH="false" flipV="false" rot="0">
            <a:off x="8032800" y="1028700"/>
            <a:ext cx="3076785" cy="2307588"/>
          </a:xfrm>
          <a:custGeom>
            <a:avLst/>
            <a:gdLst/>
            <a:ahLst/>
            <a:cxnLst/>
            <a:rect r="r" b="b" t="t" l="l"/>
            <a:pathLst>
              <a:path h="2307588" w="3076785">
                <a:moveTo>
                  <a:pt x="0" y="0"/>
                </a:moveTo>
                <a:lnTo>
                  <a:pt x="3076784" y="0"/>
                </a:lnTo>
                <a:lnTo>
                  <a:pt x="3076784" y="2307588"/>
                </a:lnTo>
                <a:lnTo>
                  <a:pt x="0" y="2307588"/>
                </a:lnTo>
                <a:lnTo>
                  <a:pt x="0" y="0"/>
                </a:lnTo>
                <a:close/>
              </a:path>
            </a:pathLst>
          </a:custGeom>
          <a:blipFill>
            <a:blip r:embed="rId3"/>
            <a:stretch>
              <a:fillRect l="0" t="0" r="0" b="0"/>
            </a:stretch>
          </a:blipFill>
        </p:spPr>
      </p:sp>
      <p:sp>
        <p:nvSpPr>
          <p:cNvPr name="Freeform 4" id="4"/>
          <p:cNvSpPr/>
          <p:nvPr/>
        </p:nvSpPr>
        <p:spPr>
          <a:xfrm flipH="false" flipV="false" rot="0">
            <a:off x="8289681" y="7065524"/>
            <a:ext cx="3141745" cy="2192776"/>
          </a:xfrm>
          <a:custGeom>
            <a:avLst/>
            <a:gdLst/>
            <a:ahLst/>
            <a:cxnLst/>
            <a:rect r="r" b="b" t="t" l="l"/>
            <a:pathLst>
              <a:path h="2192776" w="3141745">
                <a:moveTo>
                  <a:pt x="0" y="0"/>
                </a:moveTo>
                <a:lnTo>
                  <a:pt x="3141744" y="0"/>
                </a:lnTo>
                <a:lnTo>
                  <a:pt x="3141744" y="2192776"/>
                </a:lnTo>
                <a:lnTo>
                  <a:pt x="0" y="2192776"/>
                </a:lnTo>
                <a:lnTo>
                  <a:pt x="0" y="0"/>
                </a:lnTo>
                <a:close/>
              </a:path>
            </a:pathLst>
          </a:custGeom>
          <a:blipFill>
            <a:blip r:embed="rId4"/>
            <a:stretch>
              <a:fillRect l="-10806" t="0" r="0" b="0"/>
            </a:stretch>
          </a:blipFill>
        </p:spPr>
      </p:sp>
      <p:sp>
        <p:nvSpPr>
          <p:cNvPr name="Freeform 5" id="5"/>
          <p:cNvSpPr/>
          <p:nvPr/>
        </p:nvSpPr>
        <p:spPr>
          <a:xfrm flipH="false" flipV="false" rot="0">
            <a:off x="13351064" y="3623078"/>
            <a:ext cx="4194457" cy="2489564"/>
          </a:xfrm>
          <a:custGeom>
            <a:avLst/>
            <a:gdLst/>
            <a:ahLst/>
            <a:cxnLst/>
            <a:rect r="r" b="b" t="t" l="l"/>
            <a:pathLst>
              <a:path h="2489564" w="4194457">
                <a:moveTo>
                  <a:pt x="0" y="0"/>
                </a:moveTo>
                <a:lnTo>
                  <a:pt x="4194457" y="0"/>
                </a:lnTo>
                <a:lnTo>
                  <a:pt x="4194457" y="2489564"/>
                </a:lnTo>
                <a:lnTo>
                  <a:pt x="0" y="2489564"/>
                </a:lnTo>
                <a:lnTo>
                  <a:pt x="0" y="0"/>
                </a:lnTo>
                <a:close/>
              </a:path>
            </a:pathLst>
          </a:custGeom>
          <a:blipFill>
            <a:blip r:embed="rId5"/>
            <a:stretch>
              <a:fillRect l="-15919" t="0" r="-15919" b="0"/>
            </a:stretch>
          </a:blipFill>
        </p:spPr>
      </p:sp>
      <p:sp>
        <p:nvSpPr>
          <p:cNvPr name="Freeform 6" id="6"/>
          <p:cNvSpPr/>
          <p:nvPr/>
        </p:nvSpPr>
        <p:spPr>
          <a:xfrm flipH="false" flipV="false" rot="0">
            <a:off x="12937596" y="703609"/>
            <a:ext cx="5021393" cy="2384100"/>
          </a:xfrm>
          <a:custGeom>
            <a:avLst/>
            <a:gdLst/>
            <a:ahLst/>
            <a:cxnLst/>
            <a:rect r="r" b="b" t="t" l="l"/>
            <a:pathLst>
              <a:path h="2384100" w="5021393">
                <a:moveTo>
                  <a:pt x="0" y="0"/>
                </a:moveTo>
                <a:lnTo>
                  <a:pt x="5021393" y="0"/>
                </a:lnTo>
                <a:lnTo>
                  <a:pt x="5021393" y="2384100"/>
                </a:lnTo>
                <a:lnTo>
                  <a:pt x="0" y="2384100"/>
                </a:lnTo>
                <a:lnTo>
                  <a:pt x="0" y="0"/>
                </a:lnTo>
                <a:close/>
              </a:path>
            </a:pathLst>
          </a:custGeom>
          <a:blipFill>
            <a:blip r:embed="rId6"/>
            <a:stretch>
              <a:fillRect l="-32086" t="0" r="-32086" b="0"/>
            </a:stretch>
          </a:blipFill>
        </p:spPr>
      </p:sp>
      <p:sp>
        <p:nvSpPr>
          <p:cNvPr name="Freeform 7" id="7"/>
          <p:cNvSpPr/>
          <p:nvPr/>
        </p:nvSpPr>
        <p:spPr>
          <a:xfrm flipH="false" flipV="false" rot="0">
            <a:off x="13680075" y="6817012"/>
            <a:ext cx="4607925" cy="2441288"/>
          </a:xfrm>
          <a:custGeom>
            <a:avLst/>
            <a:gdLst/>
            <a:ahLst/>
            <a:cxnLst/>
            <a:rect r="r" b="b" t="t" l="l"/>
            <a:pathLst>
              <a:path h="2441288" w="4607925">
                <a:moveTo>
                  <a:pt x="0" y="0"/>
                </a:moveTo>
                <a:lnTo>
                  <a:pt x="4607925" y="0"/>
                </a:lnTo>
                <a:lnTo>
                  <a:pt x="4607925" y="2441288"/>
                </a:lnTo>
                <a:lnTo>
                  <a:pt x="0" y="2441288"/>
                </a:lnTo>
                <a:lnTo>
                  <a:pt x="0" y="0"/>
                </a:lnTo>
                <a:close/>
              </a:path>
            </a:pathLst>
          </a:custGeom>
          <a:blipFill>
            <a:blip r:embed="rId7"/>
            <a:stretch>
              <a:fillRect l="0" t="-3068" r="-21736" b="-3068"/>
            </a:stretch>
          </a:blipFill>
        </p:spPr>
      </p:sp>
      <p:sp>
        <p:nvSpPr>
          <p:cNvPr name="Freeform 8" id="8"/>
          <p:cNvSpPr/>
          <p:nvPr/>
        </p:nvSpPr>
        <p:spPr>
          <a:xfrm flipH="false" flipV="false" rot="0">
            <a:off x="0" y="2220403"/>
            <a:ext cx="7829536" cy="5760677"/>
          </a:xfrm>
          <a:custGeom>
            <a:avLst/>
            <a:gdLst/>
            <a:ahLst/>
            <a:cxnLst/>
            <a:rect r="r" b="b" t="t" l="l"/>
            <a:pathLst>
              <a:path h="5760677" w="7829536">
                <a:moveTo>
                  <a:pt x="0" y="0"/>
                </a:moveTo>
                <a:lnTo>
                  <a:pt x="7829536" y="0"/>
                </a:lnTo>
                <a:lnTo>
                  <a:pt x="7829536" y="5760677"/>
                </a:lnTo>
                <a:lnTo>
                  <a:pt x="0" y="5760677"/>
                </a:lnTo>
                <a:lnTo>
                  <a:pt x="0" y="0"/>
                </a:lnTo>
                <a:close/>
              </a:path>
            </a:pathLst>
          </a:custGeom>
          <a:blipFill>
            <a:blip r:embed="rId8"/>
            <a:stretch>
              <a:fillRect l="0" t="-2473" r="-2954" b="-2473"/>
            </a:stretch>
          </a:blipFill>
        </p:spPr>
      </p:sp>
      <p:sp>
        <p:nvSpPr>
          <p:cNvPr name="TextBox 9" id="9"/>
          <p:cNvSpPr txBox="true"/>
          <p:nvPr/>
        </p:nvSpPr>
        <p:spPr>
          <a:xfrm rot="0">
            <a:off x="1349634" y="-102132"/>
            <a:ext cx="11244980" cy="2648086"/>
          </a:xfrm>
          <a:prstGeom prst="rect">
            <a:avLst/>
          </a:prstGeom>
        </p:spPr>
        <p:txBody>
          <a:bodyPr anchor="t" rtlCol="false" tIns="0" lIns="0" bIns="0" rIns="0">
            <a:spAutoFit/>
          </a:bodyPr>
          <a:lstStyle/>
          <a:p>
            <a:pPr algn="l">
              <a:lnSpc>
                <a:spcPts val="6832"/>
              </a:lnSpc>
            </a:pPr>
            <a:r>
              <a:rPr lang="en-US" sz="4880">
                <a:solidFill>
                  <a:srgbClr val="FFFFFF"/>
                </a:solidFill>
                <a:latin typeface="Canva Sans Bold"/>
                <a:ea typeface="Canva Sans Bold"/>
                <a:cs typeface="Canva Sans Bold"/>
                <a:sym typeface="Canva Sans Bold"/>
              </a:rPr>
              <a:t>2. Laboratorium:</a:t>
            </a:r>
          </a:p>
          <a:p>
            <a:pPr algn="l">
              <a:lnSpc>
                <a:spcPts val="3892"/>
              </a:lnSpc>
            </a:pPr>
          </a:p>
          <a:p>
            <a:pPr algn="l">
              <a:lnSpc>
                <a:spcPts val="2602"/>
              </a:lnSpc>
            </a:pPr>
          </a:p>
          <a:p>
            <a:pPr algn="l">
              <a:lnSpc>
                <a:spcPts val="2602"/>
              </a:lnSpc>
            </a:pPr>
          </a:p>
          <a:p>
            <a:pPr algn="l">
              <a:lnSpc>
                <a:spcPts val="2602"/>
              </a:lnSpc>
            </a:pPr>
          </a:p>
          <a:p>
            <a:pPr algn="l">
              <a:lnSpc>
                <a:spcPts val="2602"/>
              </a:lnSpc>
            </a:pP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601397" y="1295577"/>
            <a:ext cx="720428" cy="1116157"/>
          </a:xfrm>
          <a:custGeom>
            <a:avLst/>
            <a:gdLst/>
            <a:ahLst/>
            <a:cxnLst/>
            <a:rect r="r" b="b" t="t" l="l"/>
            <a:pathLst>
              <a:path h="1116157" w="720428">
                <a:moveTo>
                  <a:pt x="0" y="0"/>
                </a:moveTo>
                <a:lnTo>
                  <a:pt x="720429" y="0"/>
                </a:lnTo>
                <a:lnTo>
                  <a:pt x="720429" y="1116156"/>
                </a:lnTo>
                <a:lnTo>
                  <a:pt x="0" y="11161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2141724" y="5975085"/>
            <a:ext cx="1666285" cy="1419793"/>
          </a:xfrm>
          <a:custGeom>
            <a:avLst/>
            <a:gdLst/>
            <a:ahLst/>
            <a:cxnLst/>
            <a:rect r="r" b="b" t="t" l="l"/>
            <a:pathLst>
              <a:path h="1419793" w="1666285">
                <a:moveTo>
                  <a:pt x="0" y="0"/>
                </a:moveTo>
                <a:lnTo>
                  <a:pt x="1666285" y="0"/>
                </a:lnTo>
                <a:lnTo>
                  <a:pt x="1666285" y="1419794"/>
                </a:lnTo>
                <a:lnTo>
                  <a:pt x="0" y="1419794"/>
                </a:lnTo>
                <a:lnTo>
                  <a:pt x="0" y="0"/>
                </a:lnTo>
                <a:close/>
              </a:path>
            </a:pathLst>
          </a:custGeom>
          <a:blipFill>
            <a:blip r:embed="rId4"/>
            <a:stretch>
              <a:fillRect l="0" t="0" r="0" b="0"/>
            </a:stretch>
          </a:blipFill>
        </p:spPr>
      </p:sp>
      <p:sp>
        <p:nvSpPr>
          <p:cNvPr name="Freeform 4" id="4"/>
          <p:cNvSpPr/>
          <p:nvPr/>
        </p:nvSpPr>
        <p:spPr>
          <a:xfrm flipH="false" flipV="false" rot="0">
            <a:off x="10601274" y="8910942"/>
            <a:ext cx="1380166" cy="1376058"/>
          </a:xfrm>
          <a:custGeom>
            <a:avLst/>
            <a:gdLst/>
            <a:ahLst/>
            <a:cxnLst/>
            <a:rect r="r" b="b" t="t" l="l"/>
            <a:pathLst>
              <a:path h="1376058" w="1380166">
                <a:moveTo>
                  <a:pt x="0" y="0"/>
                </a:moveTo>
                <a:lnTo>
                  <a:pt x="1380166" y="0"/>
                </a:lnTo>
                <a:lnTo>
                  <a:pt x="1380166" y="1376058"/>
                </a:lnTo>
                <a:lnTo>
                  <a:pt x="0" y="137605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264549" y="436429"/>
            <a:ext cx="1528303" cy="3042887"/>
          </a:xfrm>
          <a:custGeom>
            <a:avLst/>
            <a:gdLst/>
            <a:ahLst/>
            <a:cxnLst/>
            <a:rect r="r" b="b" t="t" l="l"/>
            <a:pathLst>
              <a:path h="3042887" w="1528303">
                <a:moveTo>
                  <a:pt x="0" y="0"/>
                </a:moveTo>
                <a:lnTo>
                  <a:pt x="1528302" y="0"/>
                </a:lnTo>
                <a:lnTo>
                  <a:pt x="1528302" y="3042887"/>
                </a:lnTo>
                <a:lnTo>
                  <a:pt x="0" y="3042887"/>
                </a:lnTo>
                <a:lnTo>
                  <a:pt x="0" y="0"/>
                </a:lnTo>
                <a:close/>
              </a:path>
            </a:pathLst>
          </a:custGeom>
          <a:blipFill>
            <a:blip r:embed="rId7"/>
            <a:stretch>
              <a:fillRect l="-2583" t="-8320" r="-2583" b="0"/>
            </a:stretch>
          </a:blipFill>
        </p:spPr>
      </p:sp>
      <p:sp>
        <p:nvSpPr>
          <p:cNvPr name="Freeform 6" id="6"/>
          <p:cNvSpPr/>
          <p:nvPr/>
        </p:nvSpPr>
        <p:spPr>
          <a:xfrm flipH="false" flipV="false" rot="0">
            <a:off x="13649075" y="3479316"/>
            <a:ext cx="4591506" cy="3289384"/>
          </a:xfrm>
          <a:custGeom>
            <a:avLst/>
            <a:gdLst/>
            <a:ahLst/>
            <a:cxnLst/>
            <a:rect r="r" b="b" t="t" l="l"/>
            <a:pathLst>
              <a:path h="3289384" w="4591506">
                <a:moveTo>
                  <a:pt x="0" y="0"/>
                </a:moveTo>
                <a:lnTo>
                  <a:pt x="4591506" y="0"/>
                </a:lnTo>
                <a:lnTo>
                  <a:pt x="4591506" y="3289384"/>
                </a:lnTo>
                <a:lnTo>
                  <a:pt x="0" y="3289384"/>
                </a:lnTo>
                <a:lnTo>
                  <a:pt x="0" y="0"/>
                </a:lnTo>
                <a:close/>
              </a:path>
            </a:pathLst>
          </a:custGeom>
          <a:blipFill>
            <a:blip r:embed="rId8"/>
            <a:stretch>
              <a:fillRect l="0" t="0" r="0" b="0"/>
            </a:stretch>
          </a:blipFill>
        </p:spPr>
      </p:sp>
      <p:sp>
        <p:nvSpPr>
          <p:cNvPr name="Freeform 7" id="7"/>
          <p:cNvSpPr/>
          <p:nvPr/>
        </p:nvSpPr>
        <p:spPr>
          <a:xfrm flipH="false" flipV="false" rot="0">
            <a:off x="7692908" y="5878816"/>
            <a:ext cx="4288532" cy="3032126"/>
          </a:xfrm>
          <a:custGeom>
            <a:avLst/>
            <a:gdLst/>
            <a:ahLst/>
            <a:cxnLst/>
            <a:rect r="r" b="b" t="t" l="l"/>
            <a:pathLst>
              <a:path h="3032126" w="4288532">
                <a:moveTo>
                  <a:pt x="0" y="0"/>
                </a:moveTo>
                <a:lnTo>
                  <a:pt x="4288532" y="0"/>
                </a:lnTo>
                <a:lnTo>
                  <a:pt x="4288532" y="3032126"/>
                </a:lnTo>
                <a:lnTo>
                  <a:pt x="0" y="3032126"/>
                </a:lnTo>
                <a:lnTo>
                  <a:pt x="0" y="0"/>
                </a:lnTo>
                <a:close/>
              </a:path>
            </a:pathLst>
          </a:custGeom>
          <a:blipFill>
            <a:blip r:embed="rId9"/>
            <a:stretch>
              <a:fillRect l="0" t="0" r="0" b="0"/>
            </a:stretch>
          </a:blipFill>
        </p:spPr>
      </p:sp>
      <p:sp>
        <p:nvSpPr>
          <p:cNvPr name="Freeform 8" id="8"/>
          <p:cNvSpPr/>
          <p:nvPr/>
        </p:nvSpPr>
        <p:spPr>
          <a:xfrm flipH="false" flipV="false" rot="0">
            <a:off x="1028700" y="3479316"/>
            <a:ext cx="5597874" cy="3131325"/>
          </a:xfrm>
          <a:custGeom>
            <a:avLst/>
            <a:gdLst/>
            <a:ahLst/>
            <a:cxnLst/>
            <a:rect r="r" b="b" t="t" l="l"/>
            <a:pathLst>
              <a:path h="3131325" w="5597874">
                <a:moveTo>
                  <a:pt x="0" y="0"/>
                </a:moveTo>
                <a:lnTo>
                  <a:pt x="5597874" y="0"/>
                </a:lnTo>
                <a:lnTo>
                  <a:pt x="5597874" y="3131325"/>
                </a:lnTo>
                <a:lnTo>
                  <a:pt x="0" y="3131325"/>
                </a:lnTo>
                <a:lnTo>
                  <a:pt x="0" y="0"/>
                </a:lnTo>
                <a:close/>
              </a:path>
            </a:pathLst>
          </a:custGeom>
          <a:blipFill>
            <a:blip r:embed="rId10"/>
            <a:stretch>
              <a:fillRect l="0" t="0" r="0" b="0"/>
            </a:stretch>
          </a:blipFill>
        </p:spPr>
      </p:sp>
      <p:sp>
        <p:nvSpPr>
          <p:cNvPr name="Freeform 9" id="9"/>
          <p:cNvSpPr/>
          <p:nvPr/>
        </p:nvSpPr>
        <p:spPr>
          <a:xfrm flipH="false" flipV="false" rot="0">
            <a:off x="7340949" y="2411733"/>
            <a:ext cx="5241326" cy="2895014"/>
          </a:xfrm>
          <a:custGeom>
            <a:avLst/>
            <a:gdLst/>
            <a:ahLst/>
            <a:cxnLst/>
            <a:rect r="r" b="b" t="t" l="l"/>
            <a:pathLst>
              <a:path h="2895014" w="5241326">
                <a:moveTo>
                  <a:pt x="0" y="0"/>
                </a:moveTo>
                <a:lnTo>
                  <a:pt x="5241326" y="0"/>
                </a:lnTo>
                <a:lnTo>
                  <a:pt x="5241326" y="2895014"/>
                </a:lnTo>
                <a:lnTo>
                  <a:pt x="0" y="2895014"/>
                </a:lnTo>
                <a:lnTo>
                  <a:pt x="0" y="0"/>
                </a:lnTo>
                <a:close/>
              </a:path>
            </a:pathLst>
          </a:custGeom>
          <a:blipFill>
            <a:blip r:embed="rId11"/>
            <a:stretch>
              <a:fillRect l="0" t="0" r="0" b="0"/>
            </a:stretch>
          </a:blipFill>
        </p:spPr>
      </p:sp>
      <p:grpSp>
        <p:nvGrpSpPr>
          <p:cNvPr name="Group 10" id="10"/>
          <p:cNvGrpSpPr/>
          <p:nvPr/>
        </p:nvGrpSpPr>
        <p:grpSpPr>
          <a:xfrm rot="0">
            <a:off x="-1943192" y="7635590"/>
            <a:ext cx="4415481" cy="4415481"/>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1C5739"/>
            </a:solidFill>
          </p:spPr>
        </p:sp>
        <p:sp>
          <p:nvSpPr>
            <p:cNvPr name="TextBox 12" id="12"/>
            <p:cNvSpPr txBox="true"/>
            <p:nvPr/>
          </p:nvSpPr>
          <p:spPr>
            <a:xfrm>
              <a:off x="139700" y="120650"/>
              <a:ext cx="533400" cy="552450"/>
            </a:xfrm>
            <a:prstGeom prst="rect">
              <a:avLst/>
            </a:prstGeom>
          </p:spPr>
          <p:txBody>
            <a:bodyPr anchor="ctr" rtlCol="false" tIns="50800" lIns="50800" bIns="50800" rIns="50800"/>
            <a:lstStyle/>
            <a:p>
              <a:pPr algn="ctr">
                <a:lnSpc>
                  <a:spcPts val="2859"/>
                </a:lnSpc>
              </a:pPr>
            </a:p>
          </p:txBody>
        </p:sp>
      </p:grpSp>
      <p:grpSp>
        <p:nvGrpSpPr>
          <p:cNvPr name="Group 13" id="13"/>
          <p:cNvGrpSpPr/>
          <p:nvPr/>
        </p:nvGrpSpPr>
        <p:grpSpPr>
          <a:xfrm rot="0">
            <a:off x="16008492" y="0"/>
            <a:ext cx="3669299" cy="3479316"/>
            <a:chOff x="0" y="0"/>
            <a:chExt cx="857182" cy="812800"/>
          </a:xfrm>
        </p:grpSpPr>
        <p:sp>
          <p:nvSpPr>
            <p:cNvPr name="Freeform 14" id="14"/>
            <p:cNvSpPr/>
            <p:nvPr/>
          </p:nvSpPr>
          <p:spPr>
            <a:xfrm flipH="false" flipV="false" rot="0">
              <a:off x="0" y="0"/>
              <a:ext cx="857182" cy="812800"/>
            </a:xfrm>
            <a:custGeom>
              <a:avLst/>
              <a:gdLst/>
              <a:ahLst/>
              <a:cxnLst/>
              <a:rect r="r" b="b" t="t" l="l"/>
              <a:pathLst>
                <a:path h="812800" w="857182">
                  <a:moveTo>
                    <a:pt x="428591" y="0"/>
                  </a:moveTo>
                  <a:cubicBezTo>
                    <a:pt x="191887" y="0"/>
                    <a:pt x="0" y="181951"/>
                    <a:pt x="0" y="406400"/>
                  </a:cubicBezTo>
                  <a:cubicBezTo>
                    <a:pt x="0" y="630849"/>
                    <a:pt x="191887" y="812800"/>
                    <a:pt x="428591" y="812800"/>
                  </a:cubicBezTo>
                  <a:cubicBezTo>
                    <a:pt x="665295" y="812800"/>
                    <a:pt x="857182" y="630849"/>
                    <a:pt x="857182" y="406400"/>
                  </a:cubicBezTo>
                  <a:cubicBezTo>
                    <a:pt x="857182" y="181951"/>
                    <a:pt x="665295" y="0"/>
                    <a:pt x="428591" y="0"/>
                  </a:cubicBezTo>
                  <a:close/>
                </a:path>
              </a:pathLst>
            </a:custGeom>
            <a:solidFill>
              <a:srgbClr val="1C5739"/>
            </a:solidFill>
          </p:spPr>
        </p:sp>
        <p:sp>
          <p:nvSpPr>
            <p:cNvPr name="TextBox 15" id="15"/>
            <p:cNvSpPr txBox="true"/>
            <p:nvPr/>
          </p:nvSpPr>
          <p:spPr>
            <a:xfrm>
              <a:off x="80361" y="57150"/>
              <a:ext cx="696460" cy="679450"/>
            </a:xfrm>
            <a:prstGeom prst="rect">
              <a:avLst/>
            </a:prstGeom>
          </p:spPr>
          <p:txBody>
            <a:bodyPr anchor="ctr" rtlCol="false" tIns="50800" lIns="50800" bIns="50800" rIns="50800"/>
            <a:lstStyle/>
            <a:p>
              <a:pPr algn="ctr">
                <a:lnSpc>
                  <a:spcPts val="2859"/>
                </a:lnSpc>
              </a:pPr>
            </a:p>
          </p:txBody>
        </p:sp>
      </p:grpSp>
      <p:sp>
        <p:nvSpPr>
          <p:cNvPr name="Freeform 16" id="16"/>
          <p:cNvSpPr/>
          <p:nvPr/>
        </p:nvSpPr>
        <p:spPr>
          <a:xfrm flipH="false" flipV="false" rot="0">
            <a:off x="7817533" y="5801490"/>
            <a:ext cx="2783740" cy="3668200"/>
          </a:xfrm>
          <a:custGeom>
            <a:avLst/>
            <a:gdLst/>
            <a:ahLst/>
            <a:cxnLst/>
            <a:rect r="r" b="b" t="t" l="l"/>
            <a:pathLst>
              <a:path h="3668200" w="2783740">
                <a:moveTo>
                  <a:pt x="0" y="0"/>
                </a:moveTo>
                <a:lnTo>
                  <a:pt x="2783741" y="0"/>
                </a:lnTo>
                <a:lnTo>
                  <a:pt x="2783741" y="3668199"/>
                </a:lnTo>
                <a:lnTo>
                  <a:pt x="0" y="3668199"/>
                </a:lnTo>
                <a:lnTo>
                  <a:pt x="0" y="0"/>
                </a:lnTo>
                <a:close/>
              </a:path>
            </a:pathLst>
          </a:custGeom>
          <a:blipFill>
            <a:blip r:embed="rId12"/>
            <a:stretch>
              <a:fillRect l="0" t="-28409" r="-5348" b="-13718"/>
            </a:stretch>
          </a:blipFill>
        </p:spPr>
      </p:sp>
      <p:sp>
        <p:nvSpPr>
          <p:cNvPr name="TextBox 17" id="17"/>
          <p:cNvSpPr txBox="true"/>
          <p:nvPr/>
        </p:nvSpPr>
        <p:spPr>
          <a:xfrm rot="0">
            <a:off x="5990956" y="341179"/>
            <a:ext cx="8193137" cy="887095"/>
          </a:xfrm>
          <a:prstGeom prst="rect">
            <a:avLst/>
          </a:prstGeom>
        </p:spPr>
        <p:txBody>
          <a:bodyPr anchor="t" rtlCol="false" tIns="0" lIns="0" bIns="0" rIns="0">
            <a:spAutoFit/>
          </a:bodyPr>
          <a:lstStyle/>
          <a:p>
            <a:pPr algn="ctr">
              <a:lnSpc>
                <a:spcPts val="7279"/>
              </a:lnSpc>
            </a:pPr>
            <a:r>
              <a:rPr lang="en-US" sz="5199">
                <a:solidFill>
                  <a:srgbClr val="000000"/>
                </a:solidFill>
                <a:latin typeface="Canva Sans Bold"/>
                <a:ea typeface="Canva Sans Bold"/>
                <a:cs typeface="Canva Sans Bold"/>
                <a:sym typeface="Canva Sans Bold"/>
              </a:rPr>
              <a:t>Kegiatan di Laboratorium</a:t>
            </a:r>
          </a:p>
        </p:txBody>
      </p:sp>
    </p:spTree>
  </p:cSld>
  <p:clrMapOvr>
    <a:masterClrMapping/>
  </p:clrMapOvr>
</p:sld>
</file>

<file path=ppt/slides/slide16.xml><?xml version="1.0" encoding="utf-8"?>
<p:sld xmlns:p="http://schemas.openxmlformats.org/presentationml/2006/main" xmlns:a="http://schemas.openxmlformats.org/drawingml/2006/main">
  <p:cSld>
    <p:bg>
      <p:bgPr>
        <a:solidFill>
          <a:srgbClr val="0A359A"/>
        </a:solidFill>
      </p:bgPr>
    </p:bg>
    <p:spTree>
      <p:nvGrpSpPr>
        <p:cNvPr id="1" name=""/>
        <p:cNvGrpSpPr/>
        <p:nvPr/>
      </p:nvGrpSpPr>
      <p:grpSpPr>
        <a:xfrm>
          <a:off x="0" y="0"/>
          <a:ext cx="0" cy="0"/>
          <a:chOff x="0" y="0"/>
          <a:chExt cx="0" cy="0"/>
        </a:xfrm>
      </p:grpSpPr>
      <p:sp>
        <p:nvSpPr>
          <p:cNvPr name="TextBox 2" id="2"/>
          <p:cNvSpPr txBox="true"/>
          <p:nvPr/>
        </p:nvSpPr>
        <p:spPr>
          <a:xfrm rot="0">
            <a:off x="459858" y="129540"/>
            <a:ext cx="8684142" cy="10178913"/>
          </a:xfrm>
          <a:prstGeom prst="rect">
            <a:avLst/>
          </a:prstGeom>
        </p:spPr>
        <p:txBody>
          <a:bodyPr anchor="t" rtlCol="false" tIns="0" lIns="0" bIns="0" rIns="0">
            <a:spAutoFit/>
          </a:bodyPr>
          <a:lstStyle/>
          <a:p>
            <a:pPr algn="l">
              <a:lnSpc>
                <a:spcPts val="3857"/>
              </a:lnSpc>
            </a:pPr>
            <a:r>
              <a:rPr lang="en-US" sz="2755">
                <a:solidFill>
                  <a:srgbClr val="FFFFFF"/>
                </a:solidFill>
                <a:latin typeface="Canva Sans Bold"/>
                <a:ea typeface="Canva Sans Bold"/>
                <a:cs typeface="Canva Sans Bold"/>
                <a:sym typeface="Canva Sans Bold"/>
              </a:rPr>
              <a:t>3. Pusat Komputer:</a:t>
            </a:r>
          </a:p>
          <a:p>
            <a:pPr algn="l" marL="594891" indent="-297446" lvl="1">
              <a:lnSpc>
                <a:spcPts val="3857"/>
              </a:lnSpc>
              <a:buFont typeface="Arial"/>
              <a:buChar char="•"/>
            </a:pPr>
            <a:r>
              <a:rPr lang="en-US" sz="2755">
                <a:solidFill>
                  <a:srgbClr val="FFFFFF"/>
                </a:solidFill>
                <a:latin typeface="Canva Sans Bold"/>
                <a:ea typeface="Canva Sans Bold"/>
                <a:cs typeface="Canva Sans Bold"/>
                <a:sym typeface="Canva Sans Bold"/>
              </a:rPr>
              <a:t>Akses Internet dan Jaringan:</a:t>
            </a:r>
          </a:p>
          <a:p>
            <a:pPr algn="l" marL="1189783" indent="-396594" lvl="2">
              <a:lnSpc>
                <a:spcPts val="3857"/>
              </a:lnSpc>
              <a:buFont typeface="Arial"/>
              <a:buChar char="⚬"/>
            </a:pPr>
            <a:r>
              <a:rPr lang="en-US" sz="2755">
                <a:solidFill>
                  <a:srgbClr val="FFFFFF"/>
                </a:solidFill>
                <a:latin typeface="Canva Sans"/>
                <a:ea typeface="Canva Sans"/>
                <a:cs typeface="Canva Sans"/>
                <a:sym typeface="Canva Sans"/>
              </a:rPr>
              <a:t>Pusat komputer menyediakan akses internet berkecepatan tinggi dan jaringan intranet yang memungkinkan mahasiswa untuk mengakses sumber daya digital dan platform e-learning.</a:t>
            </a:r>
          </a:p>
          <a:p>
            <a:pPr algn="l" marL="594891" indent="-297446" lvl="1">
              <a:lnSpc>
                <a:spcPts val="3857"/>
              </a:lnSpc>
              <a:buFont typeface="Arial"/>
              <a:buChar char="•"/>
            </a:pPr>
            <a:r>
              <a:rPr lang="en-US" sz="2755">
                <a:solidFill>
                  <a:srgbClr val="FFFFFF"/>
                </a:solidFill>
                <a:latin typeface="Canva Sans Bold"/>
                <a:ea typeface="Canva Sans Bold"/>
                <a:cs typeface="Canva Sans Bold"/>
                <a:sym typeface="Canva Sans Bold"/>
              </a:rPr>
              <a:t>Software dan Aplikasi:</a:t>
            </a:r>
          </a:p>
          <a:p>
            <a:pPr algn="l" marL="1189783" indent="-396594" lvl="2">
              <a:lnSpc>
                <a:spcPts val="3857"/>
              </a:lnSpc>
              <a:buFont typeface="Arial"/>
              <a:buChar char="⚬"/>
            </a:pPr>
            <a:r>
              <a:rPr lang="en-US" sz="2755">
                <a:solidFill>
                  <a:srgbClr val="FFFFFF"/>
                </a:solidFill>
                <a:latin typeface="Canva Sans"/>
                <a:ea typeface="Canva Sans"/>
                <a:cs typeface="Canva Sans"/>
                <a:sym typeface="Canva Sans"/>
              </a:rPr>
              <a:t>Komputer di pusat ini dilengkapi dengan berbagai perangkat lunak dan aplikasi yang mendukung kegiatan akademik, seperti software pemrograman, analisis data, dan desain grafis.</a:t>
            </a:r>
          </a:p>
          <a:p>
            <a:pPr algn="l" marL="594891" indent="-297446" lvl="1">
              <a:lnSpc>
                <a:spcPts val="3857"/>
              </a:lnSpc>
              <a:buFont typeface="Arial"/>
              <a:buChar char="•"/>
            </a:pPr>
            <a:r>
              <a:rPr lang="en-US" sz="2755">
                <a:solidFill>
                  <a:srgbClr val="FFFFFF"/>
                </a:solidFill>
                <a:latin typeface="Canva Sans Bold"/>
                <a:ea typeface="Canva Sans Bold"/>
                <a:cs typeface="Canva Sans Bold"/>
                <a:sym typeface="Canva Sans Bold"/>
              </a:rPr>
              <a:t>Pelatihan dan Workshop:</a:t>
            </a:r>
          </a:p>
          <a:p>
            <a:pPr algn="l" marL="1189783" indent="-396594" lvl="2">
              <a:lnSpc>
                <a:spcPts val="3857"/>
              </a:lnSpc>
              <a:buFont typeface="Arial"/>
              <a:buChar char="⚬"/>
            </a:pPr>
            <a:r>
              <a:rPr lang="en-US" sz="2755">
                <a:solidFill>
                  <a:srgbClr val="FFFFFF"/>
                </a:solidFill>
                <a:latin typeface="Canva Sans"/>
                <a:ea typeface="Canva Sans"/>
                <a:cs typeface="Canva Sans"/>
                <a:sym typeface="Canva Sans"/>
              </a:rPr>
              <a:t>Pusat komputer sering mengadakan pelatihan dan workshop untuk meningkatkan keterampilan teknologi informasi mahasiswa, seperti pelatihan pemrograman, penggunaan software tertentu, dan keamanan siber.</a:t>
            </a:r>
          </a:p>
          <a:p>
            <a:pPr algn="l">
              <a:lnSpc>
                <a:spcPts val="3857"/>
              </a:lnSpc>
            </a:pPr>
          </a:p>
        </p:txBody>
      </p:sp>
      <p:sp>
        <p:nvSpPr>
          <p:cNvPr name="TextBox 3" id="3"/>
          <p:cNvSpPr txBox="true"/>
          <p:nvPr/>
        </p:nvSpPr>
        <p:spPr>
          <a:xfrm rot="0">
            <a:off x="9898044" y="120015"/>
            <a:ext cx="8185992" cy="9989820"/>
          </a:xfrm>
          <a:prstGeom prst="rect">
            <a:avLst/>
          </a:prstGeom>
        </p:spPr>
        <p:txBody>
          <a:bodyPr anchor="t" rtlCol="false" tIns="0" lIns="0" bIns="0" rIns="0">
            <a:spAutoFit/>
          </a:bodyPr>
          <a:lstStyle/>
          <a:p>
            <a:pPr algn="l">
              <a:lnSpc>
                <a:spcPts val="3780"/>
              </a:lnSpc>
            </a:pPr>
            <a:r>
              <a:rPr lang="en-US" sz="2700">
                <a:solidFill>
                  <a:srgbClr val="FFFFFF"/>
                </a:solidFill>
                <a:latin typeface="Canva Sans Bold"/>
                <a:ea typeface="Canva Sans Bold"/>
                <a:cs typeface="Canva Sans Bold"/>
                <a:sym typeface="Canva Sans Bold"/>
              </a:rPr>
              <a:t> 4. </a:t>
            </a:r>
            <a:r>
              <a:rPr lang="en-US" sz="2700">
                <a:solidFill>
                  <a:srgbClr val="FFFFFF"/>
                </a:solidFill>
                <a:latin typeface="Canva Sans Bold"/>
                <a:ea typeface="Canva Sans Bold"/>
                <a:cs typeface="Canva Sans Bold"/>
                <a:sym typeface="Canva Sans Bold"/>
              </a:rPr>
              <a:t>Akses ke Jurnal Online:</a:t>
            </a:r>
          </a:p>
          <a:p>
            <a:pPr algn="l" marL="582933" indent="-291467" lvl="1">
              <a:lnSpc>
                <a:spcPts val="3780"/>
              </a:lnSpc>
              <a:buFont typeface="Arial"/>
              <a:buChar char="•"/>
            </a:pPr>
            <a:r>
              <a:rPr lang="en-US" sz="2700">
                <a:solidFill>
                  <a:srgbClr val="FFFFFF"/>
                </a:solidFill>
                <a:latin typeface="Canva Sans Bold"/>
                <a:ea typeface="Canva Sans Bold"/>
                <a:cs typeface="Canva Sans Bold"/>
                <a:sym typeface="Canva Sans Bold"/>
              </a:rPr>
              <a:t>Database Jurnal Akademik:</a:t>
            </a:r>
          </a:p>
          <a:p>
            <a:pPr algn="l" marL="1165866" indent="-388622" lvl="2">
              <a:lnSpc>
                <a:spcPts val="3780"/>
              </a:lnSpc>
              <a:buFont typeface="Arial"/>
              <a:buChar char="⚬"/>
            </a:pPr>
            <a:r>
              <a:rPr lang="en-US" sz="2700">
                <a:solidFill>
                  <a:srgbClr val="FFFFFF"/>
                </a:solidFill>
                <a:latin typeface="Canva Sans"/>
                <a:ea typeface="Canva Sans"/>
                <a:cs typeface="Canva Sans"/>
                <a:sym typeface="Canva Sans"/>
              </a:rPr>
              <a:t>Universitas menyediakan akses ke berbagai database jurnal akademik internasional, seperti JSTOR, ScienceDirect, IEEE Xplore, dan lainnya.</a:t>
            </a:r>
          </a:p>
          <a:p>
            <a:pPr algn="l" marL="1165866" indent="-388622" lvl="2">
              <a:lnSpc>
                <a:spcPts val="3780"/>
              </a:lnSpc>
              <a:buFont typeface="Arial"/>
              <a:buChar char="⚬"/>
            </a:pPr>
            <a:r>
              <a:rPr lang="en-US" sz="2700">
                <a:solidFill>
                  <a:srgbClr val="FFFFFF"/>
                </a:solidFill>
                <a:latin typeface="Canva Sans"/>
                <a:ea typeface="Canva Sans"/>
                <a:cs typeface="Canva Sans"/>
                <a:sym typeface="Canva Sans"/>
              </a:rPr>
              <a:t>Mahasiswa dapat mengakses artikel, penelitian, dan makalah terbaru dari berbagai disiplin ilmu untuk mendukung tugas dan penelitian mereka.</a:t>
            </a:r>
          </a:p>
          <a:p>
            <a:pPr algn="l" marL="582933" indent="-291467" lvl="1">
              <a:lnSpc>
                <a:spcPts val="3780"/>
              </a:lnSpc>
              <a:buFont typeface="Arial"/>
              <a:buChar char="•"/>
            </a:pPr>
            <a:r>
              <a:rPr lang="en-US" sz="2700">
                <a:solidFill>
                  <a:srgbClr val="FFFFFF"/>
                </a:solidFill>
                <a:latin typeface="Canva Sans Bold"/>
                <a:ea typeface="Canva Sans Bold"/>
                <a:cs typeface="Canva Sans Bold"/>
                <a:sym typeface="Canva Sans Bold"/>
              </a:rPr>
              <a:t>E-Books dan E-Resources:</a:t>
            </a:r>
          </a:p>
          <a:p>
            <a:pPr algn="l" marL="1165866" indent="-388622" lvl="2">
              <a:lnSpc>
                <a:spcPts val="3780"/>
              </a:lnSpc>
              <a:buFont typeface="Arial"/>
              <a:buChar char="⚬"/>
            </a:pPr>
            <a:r>
              <a:rPr lang="en-US" sz="2700">
                <a:solidFill>
                  <a:srgbClr val="FFFFFF"/>
                </a:solidFill>
                <a:latin typeface="Canva Sans"/>
                <a:ea typeface="Canva Sans"/>
                <a:cs typeface="Canva Sans"/>
                <a:sym typeface="Canva Sans"/>
              </a:rPr>
              <a:t>Selain jurnal, perpustakaan digital juga menyediakan e-books, laporan penelitian, dan bahan referensi elektronik lainnya yang dapat diakses oleh mahasiswa.</a:t>
            </a:r>
          </a:p>
          <a:p>
            <a:pPr algn="l" marL="582933" indent="-291467" lvl="1">
              <a:lnSpc>
                <a:spcPts val="3780"/>
              </a:lnSpc>
              <a:buFont typeface="Arial"/>
              <a:buChar char="•"/>
            </a:pPr>
            <a:r>
              <a:rPr lang="en-US" sz="2700">
                <a:solidFill>
                  <a:srgbClr val="FFFFFF"/>
                </a:solidFill>
                <a:latin typeface="Canva Sans Bold"/>
                <a:ea typeface="Canva Sans Bold"/>
                <a:cs typeface="Canva Sans Bold"/>
                <a:sym typeface="Canva Sans Bold"/>
              </a:rPr>
              <a:t>Panduan Akses:</a:t>
            </a:r>
          </a:p>
          <a:p>
            <a:pPr algn="l" marL="1165866" indent="-388622" lvl="2">
              <a:lnSpc>
                <a:spcPts val="3780"/>
              </a:lnSpc>
              <a:buFont typeface="Arial"/>
              <a:buChar char="⚬"/>
            </a:pPr>
            <a:r>
              <a:rPr lang="en-US" sz="2700">
                <a:solidFill>
                  <a:srgbClr val="FFFFFF"/>
                </a:solidFill>
                <a:latin typeface="Canva Sans"/>
                <a:ea typeface="Canva Sans"/>
                <a:cs typeface="Canva Sans"/>
                <a:sym typeface="Canva Sans"/>
              </a:rPr>
              <a:t>Panduan dan bantuan teknis disediakan untuk membantu mahasiswa mengakses dan memanfaatkan sumber daya online dengan efektif.</a:t>
            </a:r>
          </a:p>
          <a:p>
            <a:pPr algn="l">
              <a:lnSpc>
                <a:spcPts val="3780"/>
              </a:lnSpc>
            </a:pPr>
          </a:p>
        </p:txBody>
      </p:sp>
    </p:spTree>
  </p:cSld>
  <p:clrMapOvr>
    <a:masterClrMapping/>
  </p:clrMapOvr>
</p:sld>
</file>

<file path=ppt/slides/slide17.xml><?xml version="1.0" encoding="utf-8"?>
<p:sld xmlns:p="http://schemas.openxmlformats.org/presentationml/2006/main" xmlns:a="http://schemas.openxmlformats.org/drawingml/2006/main">
  <p:cSld>
    <p:bg>
      <p:bgPr>
        <a:solidFill>
          <a:srgbClr val="F2F2F2"/>
        </a:solidFill>
      </p:bgPr>
    </p:bg>
    <p:spTree>
      <p:nvGrpSpPr>
        <p:cNvPr id="1" name=""/>
        <p:cNvGrpSpPr/>
        <p:nvPr/>
      </p:nvGrpSpPr>
      <p:grpSpPr>
        <a:xfrm>
          <a:off x="0" y="0"/>
          <a:ext cx="0" cy="0"/>
          <a:chOff x="0" y="0"/>
          <a:chExt cx="0" cy="0"/>
        </a:xfrm>
      </p:grpSpPr>
      <p:sp>
        <p:nvSpPr>
          <p:cNvPr name="TextBox 2" id="2"/>
          <p:cNvSpPr txBox="true"/>
          <p:nvPr/>
        </p:nvSpPr>
        <p:spPr>
          <a:xfrm rot="0">
            <a:off x="594460" y="122932"/>
            <a:ext cx="17693540" cy="10781665"/>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Bold"/>
                <a:ea typeface="Canva Sans Bold"/>
                <a:cs typeface="Canva Sans Bold"/>
                <a:sym typeface="Canva Sans Bold"/>
              </a:rPr>
              <a:t>Layanan Bimbingan </a:t>
            </a:r>
            <a:r>
              <a:rPr lang="en-US" sz="3399">
                <a:solidFill>
                  <a:srgbClr val="000000"/>
                </a:solidFill>
                <a:latin typeface="Canva Sans Bold"/>
                <a:ea typeface="Canva Sans Bold"/>
                <a:cs typeface="Canva Sans Bold"/>
                <a:sym typeface="Canva Sans Bold"/>
              </a:rPr>
              <a:t>Akademik dan Konsultasi dengan Dosen Pembimbing Akademik:</a:t>
            </a:r>
          </a:p>
          <a:p>
            <a:pPr algn="l" marL="734059" indent="-367030" lvl="1">
              <a:lnSpc>
                <a:spcPts val="4759"/>
              </a:lnSpc>
              <a:buAutoNum type="arabicPeriod" startAt="1"/>
            </a:pPr>
            <a:r>
              <a:rPr lang="en-US" sz="3399">
                <a:solidFill>
                  <a:srgbClr val="000000"/>
                </a:solidFill>
                <a:latin typeface="Canva Sans Bold"/>
                <a:ea typeface="Canva Sans Bold"/>
                <a:cs typeface="Canva Sans Bold"/>
                <a:sym typeface="Canva Sans Bold"/>
              </a:rPr>
              <a:t>Layanan Bimbingan Akademik:</a:t>
            </a:r>
          </a:p>
          <a:p>
            <a:pPr algn="l" marL="1468119" indent="-489373" lvl="2">
              <a:lnSpc>
                <a:spcPts val="4759"/>
              </a:lnSpc>
              <a:buFont typeface="Arial"/>
              <a:buChar char="⚬"/>
            </a:pPr>
            <a:r>
              <a:rPr lang="en-US" sz="3399">
                <a:solidFill>
                  <a:srgbClr val="000000"/>
                </a:solidFill>
                <a:latin typeface="Canva Sans Bold"/>
                <a:ea typeface="Canva Sans Bold"/>
                <a:cs typeface="Canva Sans Bold"/>
                <a:sym typeface="Canva Sans Bold"/>
              </a:rPr>
              <a:t>Dosen Pembimbing Akademik:</a:t>
            </a:r>
          </a:p>
          <a:p>
            <a:pPr algn="l" marL="2202178" indent="-550545" lvl="3">
              <a:lnSpc>
                <a:spcPts val="4759"/>
              </a:lnSpc>
              <a:buFont typeface="Arial"/>
              <a:buChar char="￭"/>
            </a:pPr>
            <a:r>
              <a:rPr lang="en-US" sz="3399">
                <a:solidFill>
                  <a:srgbClr val="000000"/>
                </a:solidFill>
                <a:latin typeface="Canva Sans"/>
                <a:ea typeface="Canva Sans"/>
                <a:cs typeface="Canva Sans"/>
                <a:sym typeface="Canva Sans"/>
              </a:rPr>
              <a:t>Setiap mahasiswa memiliki dosen pembimbing akademik yang ditugaskan untuk memberikan bimbingan dan nasihat tentang perencanaan studi, pemilihan mata kuliah, dan masalah akademik lainnya.</a:t>
            </a:r>
          </a:p>
          <a:p>
            <a:pPr algn="l" marL="2202178" indent="-550545" lvl="3">
              <a:lnSpc>
                <a:spcPts val="4759"/>
              </a:lnSpc>
              <a:buFont typeface="Arial"/>
              <a:buChar char="￭"/>
            </a:pPr>
            <a:r>
              <a:rPr lang="en-US" sz="3399">
                <a:solidFill>
                  <a:srgbClr val="000000"/>
                </a:solidFill>
                <a:latin typeface="Canva Sans"/>
                <a:ea typeface="Canva Sans"/>
                <a:cs typeface="Canva Sans"/>
                <a:sym typeface="Canva Sans"/>
              </a:rPr>
              <a:t>Dosen pembimbing akademik juga membantu mahasiswa dalam menyusun Kartu Rencana Studi (KRS) dan memastikan bahwa mata kuliah yang diambil sesuai dengan jalur studi dan tujuan karir mahasiswa.</a:t>
            </a:r>
          </a:p>
          <a:p>
            <a:pPr algn="l" marL="1468119" indent="-489373" lvl="2">
              <a:lnSpc>
                <a:spcPts val="4759"/>
              </a:lnSpc>
              <a:buFont typeface="Arial"/>
              <a:buChar char="⚬"/>
            </a:pPr>
            <a:r>
              <a:rPr lang="en-US" sz="3399">
                <a:solidFill>
                  <a:srgbClr val="000000"/>
                </a:solidFill>
                <a:latin typeface="Canva Sans Bold"/>
                <a:ea typeface="Canva Sans Bold"/>
                <a:cs typeface="Canva Sans Bold"/>
                <a:sym typeface="Canva Sans Bold"/>
              </a:rPr>
              <a:t>Konsultasi Berkala:</a:t>
            </a:r>
          </a:p>
          <a:p>
            <a:pPr algn="l" marL="2202178" indent="-550545" lvl="3">
              <a:lnSpc>
                <a:spcPts val="4759"/>
              </a:lnSpc>
              <a:buFont typeface="Arial"/>
              <a:buChar char="￭"/>
            </a:pPr>
            <a:r>
              <a:rPr lang="en-US" sz="3399">
                <a:solidFill>
                  <a:srgbClr val="000000"/>
                </a:solidFill>
                <a:latin typeface="Canva Sans"/>
                <a:ea typeface="Canva Sans"/>
                <a:cs typeface="Canva Sans"/>
                <a:sym typeface="Canva Sans"/>
              </a:rPr>
              <a:t>Mahasiswa diharapkan untuk mengadakan pertemuan berkala dengan dosen pembimbing akademik untuk mendiskusikan kemajuan studi, tantangan yang dihadapi, dan strategi untuk mencapai tujuan akademik.</a:t>
            </a:r>
          </a:p>
          <a:p>
            <a:pPr algn="l" marL="1468119" indent="-489373" lvl="2">
              <a:lnSpc>
                <a:spcPts val="4759"/>
              </a:lnSpc>
              <a:buFont typeface="Arial"/>
              <a:buChar char="⚬"/>
            </a:pPr>
            <a:r>
              <a:rPr lang="en-US" sz="3399">
                <a:solidFill>
                  <a:srgbClr val="000000"/>
                </a:solidFill>
                <a:latin typeface="Canva Sans Bold"/>
                <a:ea typeface="Canva Sans Bold"/>
                <a:cs typeface="Canva Sans Bold"/>
                <a:sym typeface="Canva Sans Bold"/>
              </a:rPr>
              <a:t>Bimbingan Skripsi/Tesis:</a:t>
            </a:r>
          </a:p>
          <a:p>
            <a:pPr algn="l" marL="2202178" indent="-550545" lvl="3">
              <a:lnSpc>
                <a:spcPts val="4759"/>
              </a:lnSpc>
              <a:buFont typeface="Arial"/>
              <a:buChar char="￭"/>
            </a:pPr>
            <a:r>
              <a:rPr lang="en-US" sz="3399">
                <a:solidFill>
                  <a:srgbClr val="000000"/>
                </a:solidFill>
                <a:latin typeface="Canva Sans"/>
                <a:ea typeface="Canva Sans"/>
                <a:cs typeface="Canva Sans"/>
                <a:sym typeface="Canva Sans"/>
              </a:rPr>
              <a:t>Mahasiswa yang sedang menyusun skripsi atau tesis akan mendapatkan bimbingan intensif dari dosen pembimbing mereka, termasuk dalam hal pemilihan topik, metodologi penelitian, dan penulisan laporan penelitian.</a:t>
            </a:r>
          </a:p>
          <a:p>
            <a:pPr algn="l">
              <a:lnSpc>
                <a:spcPts val="4759"/>
              </a:lnSpc>
            </a:pPr>
          </a:p>
        </p:txBody>
      </p:sp>
      <p:grpSp>
        <p:nvGrpSpPr>
          <p:cNvPr name="Group 3" id="3"/>
          <p:cNvGrpSpPr/>
          <p:nvPr/>
        </p:nvGrpSpPr>
        <p:grpSpPr>
          <a:xfrm rot="0">
            <a:off x="-1192799" y="3301951"/>
            <a:ext cx="3086100" cy="4490301"/>
            <a:chOff x="0" y="0"/>
            <a:chExt cx="812800" cy="1182631"/>
          </a:xfrm>
        </p:grpSpPr>
        <p:sp>
          <p:nvSpPr>
            <p:cNvPr name="Freeform 4" id="4"/>
            <p:cNvSpPr/>
            <p:nvPr/>
          </p:nvSpPr>
          <p:spPr>
            <a:xfrm flipH="false" flipV="false" rot="0">
              <a:off x="0" y="0"/>
              <a:ext cx="812800" cy="1182631"/>
            </a:xfrm>
            <a:custGeom>
              <a:avLst/>
              <a:gdLst/>
              <a:ahLst/>
              <a:cxnLst/>
              <a:rect r="r" b="b" t="t" l="l"/>
              <a:pathLst>
                <a:path h="1182631" w="812800">
                  <a:moveTo>
                    <a:pt x="406400" y="0"/>
                  </a:moveTo>
                  <a:cubicBezTo>
                    <a:pt x="181951" y="0"/>
                    <a:pt x="0" y="264741"/>
                    <a:pt x="0" y="591315"/>
                  </a:cubicBezTo>
                  <a:cubicBezTo>
                    <a:pt x="0" y="917890"/>
                    <a:pt x="181951" y="1182631"/>
                    <a:pt x="406400" y="1182631"/>
                  </a:cubicBezTo>
                  <a:cubicBezTo>
                    <a:pt x="630849" y="1182631"/>
                    <a:pt x="812800" y="917890"/>
                    <a:pt x="812800" y="591315"/>
                  </a:cubicBezTo>
                  <a:cubicBezTo>
                    <a:pt x="812800" y="264741"/>
                    <a:pt x="630849" y="0"/>
                    <a:pt x="406400" y="0"/>
                  </a:cubicBezTo>
                  <a:close/>
                </a:path>
              </a:pathLst>
            </a:custGeom>
            <a:solidFill>
              <a:srgbClr val="0053BC"/>
            </a:solidFill>
          </p:spPr>
        </p:sp>
        <p:sp>
          <p:nvSpPr>
            <p:cNvPr name="TextBox 5" id="5"/>
            <p:cNvSpPr txBox="true"/>
            <p:nvPr/>
          </p:nvSpPr>
          <p:spPr>
            <a:xfrm>
              <a:off x="76200" y="91822"/>
              <a:ext cx="660400" cy="979937"/>
            </a:xfrm>
            <a:prstGeom prst="rect">
              <a:avLst/>
            </a:prstGeom>
          </p:spPr>
          <p:txBody>
            <a:bodyPr anchor="ctr" rtlCol="false" tIns="50800" lIns="50800" bIns="50800" rIns="50800"/>
            <a:lstStyle/>
            <a:p>
              <a:pPr algn="ctr">
                <a:lnSpc>
                  <a:spcPts val="2859"/>
                </a:lnSpc>
              </a:pPr>
            </a:p>
          </p:txBody>
        </p:sp>
      </p:grpSp>
    </p:spTree>
  </p:cSld>
  <p:clrMapOvr>
    <a:masterClrMapping/>
  </p:clrMapOvr>
</p:sld>
</file>

<file path=ppt/slides/slide18.xml><?xml version="1.0" encoding="utf-8"?>
<p:sld xmlns:p="http://schemas.openxmlformats.org/presentationml/2006/main" xmlns:a="http://schemas.openxmlformats.org/drawingml/2006/main">
  <p:cSld>
    <p:bg>
      <p:bgPr>
        <a:solidFill>
          <a:srgbClr val="F2F2F2"/>
        </a:solidFill>
      </p:bgPr>
    </p:bg>
    <p:spTree>
      <p:nvGrpSpPr>
        <p:cNvPr id="1" name=""/>
        <p:cNvGrpSpPr/>
        <p:nvPr/>
      </p:nvGrpSpPr>
      <p:grpSpPr>
        <a:xfrm>
          <a:off x="0" y="0"/>
          <a:ext cx="0" cy="0"/>
          <a:chOff x="0" y="0"/>
          <a:chExt cx="0" cy="0"/>
        </a:xfrm>
      </p:grpSpPr>
      <p:sp>
        <p:nvSpPr>
          <p:cNvPr name="TextBox 2" id="2"/>
          <p:cNvSpPr txBox="true"/>
          <p:nvPr/>
        </p:nvSpPr>
        <p:spPr>
          <a:xfrm rot="0">
            <a:off x="744583" y="300355"/>
            <a:ext cx="18288000" cy="9794875"/>
          </a:xfrm>
          <a:prstGeom prst="rect">
            <a:avLst/>
          </a:prstGeom>
        </p:spPr>
        <p:txBody>
          <a:bodyPr anchor="t" rtlCol="false" tIns="0" lIns="0" bIns="0" rIns="0">
            <a:spAutoFit/>
          </a:bodyPr>
          <a:lstStyle/>
          <a:p>
            <a:pPr algn="ctr">
              <a:lnSpc>
                <a:spcPts val="6439"/>
              </a:lnSpc>
            </a:pPr>
            <a:r>
              <a:rPr lang="en-US" sz="4599">
                <a:solidFill>
                  <a:srgbClr val="000000"/>
                </a:solidFill>
                <a:latin typeface="Canva Sans Bold"/>
                <a:ea typeface="Canva Sans Bold"/>
                <a:cs typeface="Canva Sans Bold"/>
                <a:sym typeface="Canva Sans Bold"/>
              </a:rPr>
              <a:t>Layanan Konsultasi </a:t>
            </a:r>
            <a:r>
              <a:rPr lang="en-US" sz="4599">
                <a:solidFill>
                  <a:srgbClr val="000000"/>
                </a:solidFill>
                <a:latin typeface="Canva Sans Bold"/>
                <a:ea typeface="Canva Sans Bold"/>
                <a:cs typeface="Canva Sans Bold"/>
                <a:sym typeface="Canva Sans Bold"/>
              </a:rPr>
              <a:t>Akademik:</a:t>
            </a:r>
          </a:p>
          <a:p>
            <a:pPr algn="l" marL="734059" indent="-367030" lvl="1">
              <a:lnSpc>
                <a:spcPts val="4759"/>
              </a:lnSpc>
              <a:buFont typeface="Arial"/>
              <a:buChar char="•"/>
            </a:pPr>
            <a:r>
              <a:rPr lang="en-US" sz="3399">
                <a:solidFill>
                  <a:srgbClr val="000000"/>
                </a:solidFill>
                <a:latin typeface="Canva Sans Bold"/>
                <a:ea typeface="Canva Sans Bold"/>
                <a:cs typeface="Canva Sans Bold"/>
                <a:sym typeface="Canva Sans Bold"/>
              </a:rPr>
              <a:t>Pusat Konsultasi Akademik:</a:t>
            </a:r>
          </a:p>
          <a:p>
            <a:pPr algn="l" marL="1468119" indent="-489373" lvl="2">
              <a:lnSpc>
                <a:spcPts val="4759"/>
              </a:lnSpc>
              <a:buFont typeface="Arial"/>
              <a:buChar char="⚬"/>
            </a:pPr>
            <a:r>
              <a:rPr lang="en-US" sz="3399">
                <a:solidFill>
                  <a:srgbClr val="000000"/>
                </a:solidFill>
                <a:latin typeface="Canva Sans"/>
                <a:ea typeface="Canva Sans"/>
                <a:cs typeface="Canva Sans"/>
                <a:sym typeface="Canva Sans"/>
              </a:rPr>
              <a:t>Beberapa universitas memiliki pusat konsultasi akademik yang menyediakan layanan bimbingan dan nasihat tambahan bagi mahasiswa yang memerlukan bantuan khusus.</a:t>
            </a:r>
          </a:p>
          <a:p>
            <a:pPr algn="l" marL="1468119" indent="-489373" lvl="2">
              <a:lnSpc>
                <a:spcPts val="4759"/>
              </a:lnSpc>
              <a:buFont typeface="Arial"/>
              <a:buChar char="⚬"/>
            </a:pPr>
            <a:r>
              <a:rPr lang="en-US" sz="3399">
                <a:solidFill>
                  <a:srgbClr val="000000"/>
                </a:solidFill>
                <a:latin typeface="Canva Sans"/>
                <a:ea typeface="Canva Sans"/>
                <a:cs typeface="Canva Sans"/>
                <a:sym typeface="Canva Sans"/>
              </a:rPr>
              <a:t>Layanan ini mencakup konsultasi tentang strategi belajar, manajemen waktu, dan penanganan stres akademik.</a:t>
            </a:r>
          </a:p>
          <a:p>
            <a:pPr algn="l" marL="734059" indent="-367030" lvl="1">
              <a:lnSpc>
                <a:spcPts val="4759"/>
              </a:lnSpc>
              <a:buFont typeface="Arial"/>
              <a:buChar char="•"/>
            </a:pPr>
            <a:r>
              <a:rPr lang="en-US" sz="3399">
                <a:solidFill>
                  <a:srgbClr val="000000"/>
                </a:solidFill>
                <a:latin typeface="Canva Sans Bold"/>
                <a:ea typeface="Canva Sans Bold"/>
                <a:cs typeface="Canva Sans Bold"/>
                <a:sym typeface="Canva Sans Bold"/>
              </a:rPr>
              <a:t>Workshop dan Seminar:</a:t>
            </a:r>
          </a:p>
          <a:p>
            <a:pPr algn="l" marL="1468119" indent="-489373" lvl="2">
              <a:lnSpc>
                <a:spcPts val="4759"/>
              </a:lnSpc>
              <a:buFont typeface="Arial"/>
              <a:buChar char="⚬"/>
            </a:pPr>
            <a:r>
              <a:rPr lang="en-US" sz="3399">
                <a:solidFill>
                  <a:srgbClr val="000000"/>
                </a:solidFill>
                <a:latin typeface="Canva Sans"/>
                <a:ea typeface="Canva Sans"/>
                <a:cs typeface="Canva Sans"/>
                <a:sym typeface="Canva Sans"/>
              </a:rPr>
              <a:t>Pusat konsultasi akademik sering mengadakan workshop dan seminar tentang keterampilan akademik, seperti teknik penulisan akademik, presentasi, dan penelitian.</a:t>
            </a:r>
          </a:p>
          <a:p>
            <a:pPr algn="l" marL="734059" indent="-367030" lvl="1">
              <a:lnSpc>
                <a:spcPts val="4759"/>
              </a:lnSpc>
              <a:buFont typeface="Arial"/>
              <a:buChar char="•"/>
            </a:pPr>
            <a:r>
              <a:rPr lang="en-US" sz="3399">
                <a:solidFill>
                  <a:srgbClr val="000000"/>
                </a:solidFill>
                <a:latin typeface="Canva Sans Bold"/>
                <a:ea typeface="Canva Sans Bold"/>
                <a:cs typeface="Canva Sans Bold"/>
                <a:sym typeface="Canva Sans Bold"/>
              </a:rPr>
              <a:t>Pendampingan Mahasiswa Baru:</a:t>
            </a:r>
          </a:p>
          <a:p>
            <a:pPr algn="l" marL="1468119" indent="-489373" lvl="2">
              <a:lnSpc>
                <a:spcPts val="4759"/>
              </a:lnSpc>
              <a:buFont typeface="Arial"/>
              <a:buChar char="⚬"/>
            </a:pPr>
            <a:r>
              <a:rPr lang="en-US" sz="3399">
                <a:solidFill>
                  <a:srgbClr val="000000"/>
                </a:solidFill>
                <a:latin typeface="Canva Sans"/>
                <a:ea typeface="Canva Sans"/>
                <a:cs typeface="Canva Sans"/>
                <a:sym typeface="Canva Sans"/>
              </a:rPr>
              <a:t>Mahasiswa baru sering mendapatkan pendampingan khusus melalui program orientasi akademik yang membantu mereka beradaptasi dengan kehidupan kampus dan memahami sistem akademik universitas.</a:t>
            </a:r>
          </a:p>
          <a:p>
            <a:pPr algn="l">
              <a:lnSpc>
                <a:spcPts val="4759"/>
              </a:lnSpc>
            </a:pPr>
          </a:p>
        </p:txBody>
      </p:sp>
      <p:grpSp>
        <p:nvGrpSpPr>
          <p:cNvPr name="Group 3" id="3"/>
          <p:cNvGrpSpPr/>
          <p:nvPr/>
        </p:nvGrpSpPr>
        <p:grpSpPr>
          <a:xfrm rot="0">
            <a:off x="16422995" y="-1156970"/>
            <a:ext cx="3086100" cy="308610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53BC"/>
            </a:solidFill>
          </p:spPr>
        </p:sp>
        <p:sp>
          <p:nvSpPr>
            <p:cNvPr name="TextBox 5" id="5"/>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1565C0"/>
        </a:solidFill>
      </p:bgPr>
    </p:bg>
    <p:spTree>
      <p:nvGrpSpPr>
        <p:cNvPr id="1" name=""/>
        <p:cNvGrpSpPr/>
        <p:nvPr/>
      </p:nvGrpSpPr>
      <p:grpSpPr>
        <a:xfrm>
          <a:off x="0" y="0"/>
          <a:ext cx="0" cy="0"/>
          <a:chOff x="0" y="0"/>
          <a:chExt cx="0" cy="0"/>
        </a:xfrm>
      </p:grpSpPr>
      <p:sp>
        <p:nvSpPr>
          <p:cNvPr name="Freeform 2" id="2"/>
          <p:cNvSpPr/>
          <p:nvPr/>
        </p:nvSpPr>
        <p:spPr>
          <a:xfrm flipH="false" flipV="false" rot="0">
            <a:off x="1627193" y="-211962"/>
            <a:ext cx="15167467" cy="10617227"/>
          </a:xfrm>
          <a:custGeom>
            <a:avLst/>
            <a:gdLst/>
            <a:ahLst/>
            <a:cxnLst/>
            <a:rect r="r" b="b" t="t" l="l"/>
            <a:pathLst>
              <a:path h="10617227" w="15167467">
                <a:moveTo>
                  <a:pt x="0" y="0"/>
                </a:moveTo>
                <a:lnTo>
                  <a:pt x="15167468" y="0"/>
                </a:lnTo>
                <a:lnTo>
                  <a:pt x="15167468" y="10617227"/>
                </a:lnTo>
                <a:lnTo>
                  <a:pt x="0" y="10617227"/>
                </a:lnTo>
                <a:lnTo>
                  <a:pt x="0" y="0"/>
                </a:lnTo>
                <a:close/>
              </a:path>
            </a:pathLst>
          </a:custGeom>
          <a:blipFill>
            <a:blip r:embed="rId2"/>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A359A"/>
        </a:solidFill>
      </p:bgPr>
    </p:bg>
    <p:spTree>
      <p:nvGrpSpPr>
        <p:cNvPr id="1" name=""/>
        <p:cNvGrpSpPr/>
        <p:nvPr/>
      </p:nvGrpSpPr>
      <p:grpSpPr>
        <a:xfrm>
          <a:off x="0" y="0"/>
          <a:ext cx="0" cy="0"/>
          <a:chOff x="0" y="0"/>
          <a:chExt cx="0" cy="0"/>
        </a:xfrm>
      </p:grpSpPr>
      <p:sp>
        <p:nvSpPr>
          <p:cNvPr name="Freeform 2" id="2"/>
          <p:cNvSpPr/>
          <p:nvPr/>
        </p:nvSpPr>
        <p:spPr>
          <a:xfrm flipH="false" flipV="false" rot="0">
            <a:off x="1735800" y="359655"/>
            <a:ext cx="14816400" cy="9567691"/>
          </a:xfrm>
          <a:custGeom>
            <a:avLst/>
            <a:gdLst/>
            <a:ahLst/>
            <a:cxnLst/>
            <a:rect r="r" b="b" t="t" l="l"/>
            <a:pathLst>
              <a:path h="9567691" w="14816400">
                <a:moveTo>
                  <a:pt x="0" y="0"/>
                </a:moveTo>
                <a:lnTo>
                  <a:pt x="14816400" y="0"/>
                </a:lnTo>
                <a:lnTo>
                  <a:pt x="14816400" y="9567690"/>
                </a:lnTo>
                <a:lnTo>
                  <a:pt x="0" y="9567690"/>
                </a:lnTo>
                <a:lnTo>
                  <a:pt x="0" y="0"/>
                </a:lnTo>
                <a:close/>
              </a:path>
            </a:pathLst>
          </a:custGeom>
          <a:blipFill>
            <a:blip r:embed="rId2"/>
            <a:stretch>
              <a:fillRect l="0" t="-4200" r="0" b="-4200"/>
            </a:stretch>
          </a:blipFill>
        </p:spPr>
      </p:sp>
    </p:spTree>
  </p:cSld>
  <p:clrMapOvr>
    <a:masterClrMapping/>
  </p:clrMapOvr>
</p:sld>
</file>

<file path=ppt/slides/slide20.xml><?xml version="1.0" encoding="utf-8"?>
<p:sld xmlns:p="http://schemas.openxmlformats.org/presentationml/2006/main" xmlns:a="http://schemas.openxmlformats.org/drawingml/2006/main">
  <p:cSld>
    <p:bg>
      <p:bgPr>
        <a:solidFill>
          <a:srgbClr val="1565C0"/>
        </a:solidFill>
      </p:bgPr>
    </p:bg>
    <p:spTree>
      <p:nvGrpSpPr>
        <p:cNvPr id="1" name=""/>
        <p:cNvGrpSpPr/>
        <p:nvPr/>
      </p:nvGrpSpPr>
      <p:grpSpPr>
        <a:xfrm>
          <a:off x="0" y="0"/>
          <a:ext cx="0" cy="0"/>
          <a:chOff x="0" y="0"/>
          <a:chExt cx="0" cy="0"/>
        </a:xfrm>
      </p:grpSpPr>
      <p:sp>
        <p:nvSpPr>
          <p:cNvPr name="TextBox 2" id="2"/>
          <p:cNvSpPr txBox="true"/>
          <p:nvPr/>
        </p:nvSpPr>
        <p:spPr>
          <a:xfrm rot="0">
            <a:off x="690512" y="149591"/>
            <a:ext cx="16322618" cy="10727325"/>
          </a:xfrm>
          <a:prstGeom prst="rect">
            <a:avLst/>
          </a:prstGeom>
        </p:spPr>
        <p:txBody>
          <a:bodyPr anchor="t" rtlCol="false" tIns="0" lIns="0" bIns="0" rIns="0">
            <a:spAutoFit/>
          </a:bodyPr>
          <a:lstStyle/>
          <a:p>
            <a:pPr algn="ctr">
              <a:lnSpc>
                <a:spcPts val="7265"/>
              </a:lnSpc>
            </a:pPr>
            <a:r>
              <a:rPr lang="en-US" sz="5189">
                <a:solidFill>
                  <a:srgbClr val="FFFFFF"/>
                </a:solidFill>
                <a:latin typeface="Canva Sans Bold"/>
                <a:ea typeface="Canva Sans Bold"/>
                <a:cs typeface="Canva Sans Bold"/>
                <a:sym typeface="Canva Sans Bold"/>
              </a:rPr>
              <a:t>Motivasi dan Harapan</a:t>
            </a:r>
          </a:p>
          <a:p>
            <a:pPr algn="l">
              <a:lnSpc>
                <a:spcPts val="4045"/>
              </a:lnSpc>
            </a:pPr>
            <a:r>
              <a:rPr lang="en-US" sz="2889">
                <a:solidFill>
                  <a:srgbClr val="FFFFFF"/>
                </a:solidFill>
                <a:latin typeface="Canva Sans Bold"/>
                <a:ea typeface="Canva Sans Bold"/>
                <a:cs typeface="Canva Sans Bold"/>
                <a:sym typeface="Canva Sans Bold"/>
              </a:rPr>
              <a:t>Motivasi untuk Mahasiswa Baru:</a:t>
            </a:r>
          </a:p>
          <a:p>
            <a:pPr algn="l" marL="623823" indent="-311911" lvl="1">
              <a:lnSpc>
                <a:spcPts val="4738"/>
              </a:lnSpc>
              <a:buAutoNum type="arabicPeriod" startAt="1"/>
            </a:pPr>
            <a:r>
              <a:rPr lang="en-US" sz="2889">
                <a:solidFill>
                  <a:srgbClr val="FFFFFF"/>
                </a:solidFill>
                <a:latin typeface="Canva Sans"/>
                <a:ea typeface="Canva Sans"/>
                <a:cs typeface="Canva Sans"/>
                <a:sym typeface="Canva Sans"/>
              </a:rPr>
              <a:t>Semangat dalam Menjalani Perkuliahan:</a:t>
            </a:r>
          </a:p>
          <a:p>
            <a:pPr algn="l" marL="1247645" indent="-415882" lvl="2">
              <a:lnSpc>
                <a:spcPts val="4738"/>
              </a:lnSpc>
              <a:buFont typeface="Arial"/>
              <a:buChar char="⚬"/>
            </a:pPr>
            <a:r>
              <a:rPr lang="en-US" sz="2889">
                <a:solidFill>
                  <a:srgbClr val="FFFFFF"/>
                </a:solidFill>
                <a:latin typeface="Canva Sans"/>
                <a:ea typeface="Canva Sans"/>
                <a:cs typeface="Canva Sans"/>
                <a:sym typeface="Canva Sans"/>
              </a:rPr>
              <a:t>Awal Perjalanan Akademik:</a:t>
            </a:r>
          </a:p>
          <a:p>
            <a:pPr algn="l" marL="1871468" indent="-467867" lvl="3">
              <a:lnSpc>
                <a:spcPts val="4738"/>
              </a:lnSpc>
              <a:buFont typeface="Arial"/>
              <a:buChar char="￭"/>
            </a:pPr>
            <a:r>
              <a:rPr lang="en-US" sz="2889">
                <a:solidFill>
                  <a:srgbClr val="FFFFFF"/>
                </a:solidFill>
                <a:latin typeface="Canva Sans"/>
                <a:ea typeface="Canva Sans"/>
                <a:cs typeface="Canva Sans"/>
                <a:sym typeface="Canva Sans"/>
              </a:rPr>
              <a:t>Mahasiswa baru memulai perjalanan akademik yang penuh tantangan dan peluang. Ini adalah saat yang tepat untuk mengeksplorasi minat dan mengembangkan potensi diri.</a:t>
            </a:r>
          </a:p>
          <a:p>
            <a:pPr algn="l" marL="1247645" indent="-415882" lvl="2">
              <a:lnSpc>
                <a:spcPts val="4738"/>
              </a:lnSpc>
              <a:buFont typeface="Arial"/>
              <a:buChar char="⚬"/>
            </a:pPr>
            <a:r>
              <a:rPr lang="en-US" sz="2889">
                <a:solidFill>
                  <a:srgbClr val="FFFFFF"/>
                </a:solidFill>
                <a:latin typeface="Canva Sans"/>
                <a:ea typeface="Canva Sans"/>
                <a:cs typeface="Canva Sans"/>
                <a:sym typeface="Canva Sans"/>
              </a:rPr>
              <a:t>Dukungan dan Sumber Daya:</a:t>
            </a:r>
          </a:p>
          <a:p>
            <a:pPr algn="l" marL="1871468" indent="-467867" lvl="3">
              <a:lnSpc>
                <a:spcPts val="4738"/>
              </a:lnSpc>
              <a:buFont typeface="Arial"/>
              <a:buChar char="￭"/>
            </a:pPr>
            <a:r>
              <a:rPr lang="en-US" sz="2889">
                <a:solidFill>
                  <a:srgbClr val="FFFFFF"/>
                </a:solidFill>
                <a:latin typeface="Canva Sans"/>
                <a:ea typeface="Canva Sans"/>
                <a:cs typeface="Canva Sans"/>
                <a:sym typeface="Canva Sans"/>
              </a:rPr>
              <a:t>Universitas menyediakan berbagai sumber daya seperti perpustakaan, laboratorium, dan pusat bimbingan akademik yang dapat dimanfaatkan untuk mendukung proses belajar.</a:t>
            </a:r>
          </a:p>
          <a:p>
            <a:pPr algn="l" marL="1247645" indent="-415882" lvl="2">
              <a:lnSpc>
                <a:spcPts val="4738"/>
              </a:lnSpc>
              <a:buFont typeface="Arial"/>
              <a:buChar char="⚬"/>
            </a:pPr>
            <a:r>
              <a:rPr lang="en-US" sz="2889">
                <a:solidFill>
                  <a:srgbClr val="FFFFFF"/>
                </a:solidFill>
                <a:latin typeface="Canva Sans"/>
                <a:ea typeface="Canva Sans"/>
                <a:cs typeface="Canva Sans"/>
                <a:sym typeface="Canva Sans"/>
              </a:rPr>
              <a:t>Komunitas yang Mendukung:</a:t>
            </a:r>
          </a:p>
          <a:p>
            <a:pPr algn="l" marL="1871468" indent="-467867" lvl="3">
              <a:lnSpc>
                <a:spcPts val="4738"/>
              </a:lnSpc>
              <a:buFont typeface="Arial"/>
              <a:buChar char="￭"/>
            </a:pPr>
            <a:r>
              <a:rPr lang="en-US" sz="2889">
                <a:solidFill>
                  <a:srgbClr val="FFFFFF"/>
                </a:solidFill>
                <a:latin typeface="Canva Sans"/>
                <a:ea typeface="Canva Sans"/>
                <a:cs typeface="Canva Sans"/>
                <a:sym typeface="Canva Sans"/>
              </a:rPr>
              <a:t>Mahasiswa akan menemukan komunitas yang mendukung, baik dari teman sekelas, dosen, maupun organisasi mahasiswa. Lingkungan ini dapat menjadi sumber motivasi dan inspirasi.</a:t>
            </a:r>
          </a:p>
          <a:p>
            <a:pPr algn="ctr">
              <a:lnSpc>
                <a:spcPts val="4045"/>
              </a:lnSpc>
            </a:pPr>
          </a:p>
          <a:p>
            <a:pPr algn="ctr">
              <a:lnSpc>
                <a:spcPts val="4045"/>
              </a:lnSpc>
            </a:pPr>
          </a:p>
          <a:p>
            <a:pPr algn="ctr">
              <a:lnSpc>
                <a:spcPts val="4045"/>
              </a:lnSpc>
            </a:pPr>
          </a:p>
        </p:txBody>
      </p:sp>
      <p:grpSp>
        <p:nvGrpSpPr>
          <p:cNvPr name="Group 3" id="3"/>
          <p:cNvGrpSpPr/>
          <p:nvPr/>
        </p:nvGrpSpPr>
        <p:grpSpPr>
          <a:xfrm rot="0">
            <a:off x="15716250" y="-680905"/>
            <a:ext cx="3086100" cy="308610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2F2F2"/>
            </a:solidFill>
          </p:spPr>
        </p:sp>
        <p:sp>
          <p:nvSpPr>
            <p:cNvPr name="TextBox 5" id="5"/>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Tree>
  </p:cSld>
  <p:clrMapOvr>
    <a:masterClrMapping/>
  </p:clrMapOvr>
</p:sld>
</file>

<file path=ppt/slides/slide21.xml><?xml version="1.0" encoding="utf-8"?>
<p:sld xmlns:p="http://schemas.openxmlformats.org/presentationml/2006/main" xmlns:a="http://schemas.openxmlformats.org/drawingml/2006/main">
  <p:cSld>
    <p:bg>
      <p:bgPr>
        <a:solidFill>
          <a:srgbClr val="0C3BFE"/>
        </a:solidFill>
      </p:bgPr>
    </p:bg>
    <p:spTree>
      <p:nvGrpSpPr>
        <p:cNvPr id="1" name=""/>
        <p:cNvGrpSpPr/>
        <p:nvPr/>
      </p:nvGrpSpPr>
      <p:grpSpPr>
        <a:xfrm>
          <a:off x="0" y="0"/>
          <a:ext cx="0" cy="0"/>
          <a:chOff x="0" y="0"/>
          <a:chExt cx="0" cy="0"/>
        </a:xfrm>
      </p:grpSpPr>
      <p:sp>
        <p:nvSpPr>
          <p:cNvPr name="TextBox 2" id="2"/>
          <p:cNvSpPr txBox="true"/>
          <p:nvPr/>
        </p:nvSpPr>
        <p:spPr>
          <a:xfrm rot="0">
            <a:off x="1286764" y="324653"/>
            <a:ext cx="15307729" cy="10813530"/>
          </a:xfrm>
          <a:prstGeom prst="rect">
            <a:avLst/>
          </a:prstGeom>
        </p:spPr>
        <p:txBody>
          <a:bodyPr anchor="t" rtlCol="false" tIns="0" lIns="0" bIns="0" rIns="0">
            <a:spAutoFit/>
          </a:bodyPr>
          <a:lstStyle/>
          <a:p>
            <a:pPr algn="l">
              <a:lnSpc>
                <a:spcPts val="4858"/>
              </a:lnSpc>
            </a:pPr>
            <a:r>
              <a:rPr lang="en-US" sz="3470">
                <a:solidFill>
                  <a:srgbClr val="FFFFFF"/>
                </a:solidFill>
                <a:latin typeface="Canva Sans Bold"/>
                <a:ea typeface="Canva Sans Bold"/>
                <a:cs typeface="Canva Sans Bold"/>
                <a:sym typeface="Canva Sans Bold"/>
              </a:rPr>
              <a:t>2. Mencapai Prestasi </a:t>
            </a:r>
            <a:r>
              <a:rPr lang="en-US" sz="3470">
                <a:solidFill>
                  <a:srgbClr val="FFFFFF"/>
                </a:solidFill>
                <a:latin typeface="Canva Sans Bold"/>
                <a:ea typeface="Canva Sans Bold"/>
                <a:cs typeface="Canva Sans Bold"/>
                <a:sym typeface="Canva Sans Bold"/>
              </a:rPr>
              <a:t>Akademik yang Baik:</a:t>
            </a:r>
          </a:p>
          <a:p>
            <a:pPr algn="l" marL="1498541" indent="-499514" lvl="2">
              <a:lnSpc>
                <a:spcPts val="4858"/>
              </a:lnSpc>
              <a:buFont typeface="Arial"/>
              <a:buChar char="⚬"/>
            </a:pPr>
            <a:r>
              <a:rPr lang="en-US" sz="3470">
                <a:solidFill>
                  <a:srgbClr val="FFFFFF"/>
                </a:solidFill>
                <a:latin typeface="Canva Sans"/>
                <a:ea typeface="Canva Sans"/>
                <a:cs typeface="Canva Sans"/>
                <a:sym typeface="Canva Sans"/>
              </a:rPr>
              <a:t>Fokus pada Tujuan:</a:t>
            </a:r>
          </a:p>
          <a:p>
            <a:pPr algn="l" marL="2247812" indent="-561953" lvl="3">
              <a:lnSpc>
                <a:spcPts val="4858"/>
              </a:lnSpc>
              <a:buFont typeface="Arial"/>
              <a:buChar char="￭"/>
            </a:pPr>
            <a:r>
              <a:rPr lang="en-US" sz="3470">
                <a:solidFill>
                  <a:srgbClr val="FFFFFF"/>
                </a:solidFill>
                <a:latin typeface="Canva Sans"/>
                <a:ea typeface="Canva Sans"/>
                <a:cs typeface="Canva Sans"/>
                <a:sym typeface="Canva Sans"/>
              </a:rPr>
              <a:t>Mahasiswa diharapkan untuk menetapkan tujuan akademik yang jelas dan bekerja keras untuk mencapainya. Fokus pada tujuan akan membantu mahasiswa tetap termotivasi dan terarah.</a:t>
            </a:r>
          </a:p>
          <a:p>
            <a:pPr algn="l" marL="1498541" indent="-499514" lvl="2">
              <a:lnSpc>
                <a:spcPts val="4858"/>
              </a:lnSpc>
              <a:buFont typeface="Arial"/>
              <a:buChar char="⚬"/>
            </a:pPr>
            <a:r>
              <a:rPr lang="en-US" sz="3470">
                <a:solidFill>
                  <a:srgbClr val="FFFFFF"/>
                </a:solidFill>
                <a:latin typeface="Canva Sans"/>
                <a:ea typeface="Canva Sans"/>
                <a:cs typeface="Canva Sans"/>
                <a:sym typeface="Canva Sans"/>
              </a:rPr>
              <a:t>Pengembangan Keterampilan:</a:t>
            </a:r>
          </a:p>
          <a:p>
            <a:pPr algn="l" marL="2247812" indent="-561953" lvl="3">
              <a:lnSpc>
                <a:spcPts val="4858"/>
              </a:lnSpc>
              <a:buFont typeface="Arial"/>
              <a:buChar char="￭"/>
            </a:pPr>
            <a:r>
              <a:rPr lang="en-US" sz="3470">
                <a:solidFill>
                  <a:srgbClr val="FFFFFF"/>
                </a:solidFill>
                <a:latin typeface="Canva Sans"/>
                <a:ea typeface="Canva Sans"/>
                <a:cs typeface="Canva Sans"/>
                <a:sym typeface="Canva Sans"/>
              </a:rPr>
              <a:t>Selain pengetahuan akademik, mahasiswa juga didorong untuk mengembangkan keterampilan kritis seperti berpikir analitis, manajemen waktu, dan kemampuan komunikasi.</a:t>
            </a:r>
          </a:p>
          <a:p>
            <a:pPr algn="l" marL="1498541" indent="-499514" lvl="2">
              <a:lnSpc>
                <a:spcPts val="4858"/>
              </a:lnSpc>
              <a:buFont typeface="Arial"/>
              <a:buChar char="⚬"/>
            </a:pPr>
            <a:r>
              <a:rPr lang="en-US" sz="3470">
                <a:solidFill>
                  <a:srgbClr val="FFFFFF"/>
                </a:solidFill>
                <a:latin typeface="Canva Sans"/>
                <a:ea typeface="Canva Sans"/>
                <a:cs typeface="Canva Sans"/>
                <a:sym typeface="Canva Sans"/>
              </a:rPr>
              <a:t>Penghargaan atas Usaha:</a:t>
            </a:r>
          </a:p>
          <a:p>
            <a:pPr algn="l" marL="2247812" indent="-561953" lvl="3">
              <a:lnSpc>
                <a:spcPts val="4858"/>
              </a:lnSpc>
              <a:buFont typeface="Arial"/>
              <a:buChar char="￭"/>
            </a:pPr>
            <a:r>
              <a:rPr lang="en-US" sz="3470">
                <a:solidFill>
                  <a:srgbClr val="FFFFFF"/>
                </a:solidFill>
                <a:latin typeface="Canva Sans"/>
                <a:ea typeface="Canva Sans"/>
                <a:cs typeface="Canva Sans"/>
                <a:sym typeface="Canva Sans"/>
              </a:rPr>
              <a:t>Prestasi akademik yang baik adalah hasil dari usaha yang konsisten dan tekun. Mahasiswa diingatkan bahwa setiap usaha akan membuahkan hasil, dan universitas memberikan berbagai penghargaan dan beasiswa untuk prestasi yang luar biasa.</a:t>
            </a:r>
          </a:p>
          <a:p>
            <a:pPr algn="ctr">
              <a:lnSpc>
                <a:spcPts val="4298"/>
              </a:lnSpc>
            </a:pPr>
          </a:p>
          <a:p>
            <a:pPr algn="ctr">
              <a:lnSpc>
                <a:spcPts val="4298"/>
              </a:lnSpc>
            </a:pPr>
          </a:p>
        </p:txBody>
      </p:sp>
      <p:grpSp>
        <p:nvGrpSpPr>
          <p:cNvPr name="Group 3" id="3"/>
          <p:cNvGrpSpPr/>
          <p:nvPr/>
        </p:nvGrpSpPr>
        <p:grpSpPr>
          <a:xfrm rot="0">
            <a:off x="-1725522" y="2442033"/>
            <a:ext cx="3451044" cy="5402933"/>
            <a:chOff x="0" y="0"/>
            <a:chExt cx="1064934" cy="1667254"/>
          </a:xfrm>
        </p:grpSpPr>
        <p:sp>
          <p:nvSpPr>
            <p:cNvPr name="Freeform 4" id="4"/>
            <p:cNvSpPr/>
            <p:nvPr/>
          </p:nvSpPr>
          <p:spPr>
            <a:xfrm flipH="false" flipV="false" rot="0">
              <a:off x="0" y="0"/>
              <a:ext cx="1064934" cy="1667254"/>
            </a:xfrm>
            <a:custGeom>
              <a:avLst/>
              <a:gdLst/>
              <a:ahLst/>
              <a:cxnLst/>
              <a:rect r="r" b="b" t="t" l="l"/>
              <a:pathLst>
                <a:path h="1667254" w="1064934">
                  <a:moveTo>
                    <a:pt x="532467" y="0"/>
                  </a:moveTo>
                  <a:cubicBezTo>
                    <a:pt x="238394" y="0"/>
                    <a:pt x="0" y="373228"/>
                    <a:pt x="0" y="833627"/>
                  </a:cubicBezTo>
                  <a:cubicBezTo>
                    <a:pt x="0" y="1294027"/>
                    <a:pt x="238394" y="1667254"/>
                    <a:pt x="532467" y="1667254"/>
                  </a:cubicBezTo>
                  <a:cubicBezTo>
                    <a:pt x="826540" y="1667254"/>
                    <a:pt x="1064934" y="1294027"/>
                    <a:pt x="1064934" y="833627"/>
                  </a:cubicBezTo>
                  <a:cubicBezTo>
                    <a:pt x="1064934" y="373228"/>
                    <a:pt x="826540" y="0"/>
                    <a:pt x="532467" y="0"/>
                  </a:cubicBezTo>
                  <a:close/>
                </a:path>
              </a:pathLst>
            </a:custGeom>
            <a:solidFill>
              <a:srgbClr val="FDFBFB"/>
            </a:solidFill>
          </p:spPr>
        </p:sp>
        <p:sp>
          <p:nvSpPr>
            <p:cNvPr name="TextBox 5" id="5"/>
            <p:cNvSpPr txBox="true"/>
            <p:nvPr/>
          </p:nvSpPr>
          <p:spPr>
            <a:xfrm>
              <a:off x="99838" y="137255"/>
              <a:ext cx="865259" cy="1373694"/>
            </a:xfrm>
            <a:prstGeom prst="rect">
              <a:avLst/>
            </a:prstGeom>
          </p:spPr>
          <p:txBody>
            <a:bodyPr anchor="ctr" rtlCol="false" tIns="50800" lIns="50800" bIns="50800" rIns="50800"/>
            <a:lstStyle/>
            <a:p>
              <a:pPr algn="ctr">
                <a:lnSpc>
                  <a:spcPts val="2859"/>
                </a:lnSpc>
              </a:pPr>
            </a:p>
          </p:txBody>
        </p:sp>
      </p:grpSp>
    </p:spTree>
  </p:cSld>
  <p:clrMapOvr>
    <a:masterClrMapping/>
  </p:clrMapOvr>
</p:sld>
</file>

<file path=ppt/slides/slide22.xml><?xml version="1.0" encoding="utf-8"?>
<p:sld xmlns:p="http://schemas.openxmlformats.org/presentationml/2006/main" xmlns:a="http://schemas.openxmlformats.org/drawingml/2006/main">
  <p:cSld>
    <p:bg>
      <p:bgPr>
        <a:solidFill>
          <a:srgbClr val="0A359A"/>
        </a:solidFill>
      </p:bgPr>
    </p:bg>
    <p:spTree>
      <p:nvGrpSpPr>
        <p:cNvPr id="1" name=""/>
        <p:cNvGrpSpPr/>
        <p:nvPr/>
      </p:nvGrpSpPr>
      <p:grpSpPr>
        <a:xfrm>
          <a:off x="0" y="0"/>
          <a:ext cx="0" cy="0"/>
          <a:chOff x="0" y="0"/>
          <a:chExt cx="0" cy="0"/>
        </a:xfrm>
      </p:grpSpPr>
      <p:sp>
        <p:nvSpPr>
          <p:cNvPr name="TextBox 2" id="2"/>
          <p:cNvSpPr txBox="true"/>
          <p:nvPr/>
        </p:nvSpPr>
        <p:spPr>
          <a:xfrm rot="0">
            <a:off x="159371" y="102245"/>
            <a:ext cx="17969258" cy="10558905"/>
          </a:xfrm>
          <a:prstGeom prst="rect">
            <a:avLst/>
          </a:prstGeom>
        </p:spPr>
        <p:txBody>
          <a:bodyPr anchor="t" rtlCol="false" tIns="0" lIns="0" bIns="0" rIns="0">
            <a:spAutoFit/>
          </a:bodyPr>
          <a:lstStyle/>
          <a:p>
            <a:pPr algn="ctr">
              <a:lnSpc>
                <a:spcPts val="5943"/>
              </a:lnSpc>
            </a:pPr>
            <a:r>
              <a:rPr lang="en-US" sz="4245">
                <a:solidFill>
                  <a:srgbClr val="FFFFFF"/>
                </a:solidFill>
                <a:latin typeface="Canva Sans Bold"/>
                <a:ea typeface="Canva Sans Bold"/>
                <a:cs typeface="Canva Sans Bold"/>
                <a:sym typeface="Canva Sans Bold"/>
              </a:rPr>
              <a:t>Harapan </a:t>
            </a:r>
            <a:r>
              <a:rPr lang="en-US" sz="4245">
                <a:solidFill>
                  <a:srgbClr val="FFFFFF"/>
                </a:solidFill>
                <a:latin typeface="Canva Sans Bold"/>
                <a:ea typeface="Canva Sans Bold"/>
                <a:cs typeface="Canva Sans Bold"/>
                <a:sym typeface="Canva Sans Bold"/>
              </a:rPr>
              <a:t>dari Fakultas terhadap Mahasiswa Baru:</a:t>
            </a:r>
          </a:p>
          <a:p>
            <a:pPr algn="l" marL="786973" indent="-393487" lvl="1">
              <a:lnSpc>
                <a:spcPts val="5103"/>
              </a:lnSpc>
              <a:buAutoNum type="arabicPeriod" startAt="1"/>
            </a:pPr>
            <a:r>
              <a:rPr lang="en-US" sz="3645">
                <a:solidFill>
                  <a:srgbClr val="FFFFFF"/>
                </a:solidFill>
                <a:latin typeface="Canva Sans Bold"/>
                <a:ea typeface="Canva Sans Bold"/>
                <a:cs typeface="Canva Sans Bold"/>
                <a:sym typeface="Canva Sans Bold"/>
              </a:rPr>
              <a:t>Kontribusi Akademik:</a:t>
            </a:r>
          </a:p>
          <a:p>
            <a:pPr algn="l" marL="1573947" indent="-524649" lvl="2">
              <a:lnSpc>
                <a:spcPts val="5103"/>
              </a:lnSpc>
              <a:buFont typeface="Arial"/>
              <a:buChar char="⚬"/>
            </a:pPr>
            <a:r>
              <a:rPr lang="en-US" sz="3645">
                <a:solidFill>
                  <a:srgbClr val="FFFFFF"/>
                </a:solidFill>
                <a:latin typeface="Canva Sans"/>
                <a:ea typeface="Canva Sans"/>
                <a:cs typeface="Canva Sans"/>
                <a:sym typeface="Canva Sans"/>
              </a:rPr>
              <a:t>Partisipasi Aktif:</a:t>
            </a:r>
          </a:p>
          <a:p>
            <a:pPr algn="l" marL="2360920" indent="-590230" lvl="3">
              <a:lnSpc>
                <a:spcPts val="5103"/>
              </a:lnSpc>
              <a:buFont typeface="Arial"/>
              <a:buChar char="￭"/>
            </a:pPr>
            <a:r>
              <a:rPr lang="en-US" sz="3645">
                <a:solidFill>
                  <a:srgbClr val="FFFFFF"/>
                </a:solidFill>
                <a:latin typeface="Canva Sans"/>
                <a:ea typeface="Canva Sans"/>
                <a:cs typeface="Canva Sans"/>
                <a:sym typeface="Canva Sans"/>
              </a:rPr>
              <a:t>Fakultas berharap mahasiswa baru aktif dalam setiap kegiatan akademik, seperti diskusi kelas, tugas kelompok, dan proyek penelitian. Partisipasi aktif tidak hanya meningkatkan pemahaman, tetapi juga memperkaya pengalaman belajar.</a:t>
            </a:r>
          </a:p>
          <a:p>
            <a:pPr algn="l" marL="1573947" indent="-524649" lvl="2">
              <a:lnSpc>
                <a:spcPts val="5103"/>
              </a:lnSpc>
              <a:buFont typeface="Arial"/>
              <a:buChar char="⚬"/>
            </a:pPr>
            <a:r>
              <a:rPr lang="en-US" sz="3645">
                <a:solidFill>
                  <a:srgbClr val="FFFFFF"/>
                </a:solidFill>
                <a:latin typeface="Canva Sans"/>
                <a:ea typeface="Canva Sans"/>
                <a:cs typeface="Canva Sans"/>
                <a:sym typeface="Canva Sans"/>
              </a:rPr>
              <a:t>Etika Akademik:</a:t>
            </a:r>
          </a:p>
          <a:p>
            <a:pPr algn="l" marL="2360920" indent="-590230" lvl="3">
              <a:lnSpc>
                <a:spcPts val="5103"/>
              </a:lnSpc>
              <a:buFont typeface="Arial"/>
              <a:buChar char="￭"/>
            </a:pPr>
            <a:r>
              <a:rPr lang="en-US" sz="3645">
                <a:solidFill>
                  <a:srgbClr val="FFFFFF"/>
                </a:solidFill>
                <a:latin typeface="Canva Sans"/>
                <a:ea typeface="Canva Sans"/>
                <a:cs typeface="Canva Sans"/>
                <a:sym typeface="Canva Sans"/>
              </a:rPr>
              <a:t>Fakultas menekankan pentingnya etika akademik. Mahasiswa diharapkan untuk selalu menjaga integritas dalam semua aspek akademik, termasuk kejujuran dalam ujian dan penulisan karya ilmiah.</a:t>
            </a:r>
          </a:p>
          <a:p>
            <a:pPr algn="l" marL="1573947" indent="-524649" lvl="2">
              <a:lnSpc>
                <a:spcPts val="5103"/>
              </a:lnSpc>
              <a:buFont typeface="Arial"/>
              <a:buChar char="⚬"/>
            </a:pPr>
            <a:r>
              <a:rPr lang="en-US" sz="3645">
                <a:solidFill>
                  <a:srgbClr val="FFFFFF"/>
                </a:solidFill>
                <a:latin typeface="Canva Sans"/>
                <a:ea typeface="Canva Sans"/>
                <a:cs typeface="Canva Sans"/>
                <a:sym typeface="Canva Sans"/>
              </a:rPr>
              <a:t>Kinerja Konsisten:</a:t>
            </a:r>
          </a:p>
          <a:p>
            <a:pPr algn="l" marL="2360920" indent="-590230" lvl="3">
              <a:lnSpc>
                <a:spcPts val="5103"/>
              </a:lnSpc>
              <a:buFont typeface="Arial"/>
              <a:buChar char="￭"/>
            </a:pPr>
            <a:r>
              <a:rPr lang="en-US" sz="3645">
                <a:solidFill>
                  <a:srgbClr val="FFFFFF"/>
                </a:solidFill>
                <a:latin typeface="Canva Sans"/>
                <a:ea typeface="Canva Sans"/>
                <a:cs typeface="Canva Sans"/>
                <a:sym typeface="Canva Sans"/>
              </a:rPr>
              <a:t>Fakultas berharap mahasiswa menunjukkan kinerja yang konsisten sepanjang masa studi. Konsistensi dalam belajar dan mengerjakan tugas akan membantu mahasiswa mencapai hasil yang optimal.</a:t>
            </a:r>
          </a:p>
          <a:p>
            <a:pPr algn="ctr">
              <a:lnSpc>
                <a:spcPts val="6083"/>
              </a:lnSpc>
            </a:pPr>
          </a:p>
        </p:txBody>
      </p:sp>
      <p:grpSp>
        <p:nvGrpSpPr>
          <p:cNvPr name="Group 3" id="3"/>
          <p:cNvGrpSpPr/>
          <p:nvPr/>
        </p:nvGrpSpPr>
        <p:grpSpPr>
          <a:xfrm rot="0">
            <a:off x="16110475" y="-1364605"/>
            <a:ext cx="3086100" cy="308610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name="TextBox 5" id="5"/>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Tree>
  </p:cSld>
  <p:clrMapOvr>
    <a:masterClrMapping/>
  </p:clrMapOvr>
</p:sld>
</file>

<file path=ppt/slides/slide23.xml><?xml version="1.0" encoding="utf-8"?>
<p:sld xmlns:p="http://schemas.openxmlformats.org/presentationml/2006/main" xmlns:a="http://schemas.openxmlformats.org/drawingml/2006/main">
  <p:cSld>
    <p:bg>
      <p:bgPr>
        <a:solidFill>
          <a:srgbClr val="0A359A"/>
        </a:solidFill>
      </p:bgPr>
    </p:bg>
    <p:spTree>
      <p:nvGrpSpPr>
        <p:cNvPr id="1" name=""/>
        <p:cNvGrpSpPr/>
        <p:nvPr/>
      </p:nvGrpSpPr>
      <p:grpSpPr>
        <a:xfrm>
          <a:off x="0" y="0"/>
          <a:ext cx="0" cy="0"/>
          <a:chOff x="0" y="0"/>
          <a:chExt cx="0" cy="0"/>
        </a:xfrm>
      </p:grpSpPr>
      <p:sp>
        <p:nvSpPr>
          <p:cNvPr name="TextBox 2" id="2"/>
          <p:cNvSpPr txBox="true"/>
          <p:nvPr/>
        </p:nvSpPr>
        <p:spPr>
          <a:xfrm rot="0">
            <a:off x="766029" y="293079"/>
            <a:ext cx="16755941" cy="10316006"/>
          </a:xfrm>
          <a:prstGeom prst="rect">
            <a:avLst/>
          </a:prstGeom>
        </p:spPr>
        <p:txBody>
          <a:bodyPr anchor="t" rtlCol="false" tIns="0" lIns="0" bIns="0" rIns="0">
            <a:spAutoFit/>
          </a:bodyPr>
          <a:lstStyle/>
          <a:p>
            <a:pPr algn="l" marL="881523" indent="-440761" lvl="1">
              <a:lnSpc>
                <a:spcPts val="5716"/>
              </a:lnSpc>
              <a:buAutoNum type="arabicPeriod" startAt="1"/>
            </a:pPr>
            <a:r>
              <a:rPr lang="en-US" sz="4083">
                <a:solidFill>
                  <a:srgbClr val="FFFFFF"/>
                </a:solidFill>
                <a:latin typeface="Canva Sans Bold"/>
                <a:ea typeface="Canva Sans Bold"/>
                <a:cs typeface="Canva Sans Bold"/>
                <a:sym typeface="Canva Sans Bold"/>
              </a:rPr>
              <a:t>Kontribusi Non-</a:t>
            </a:r>
            <a:r>
              <a:rPr lang="en-US" sz="4083">
                <a:solidFill>
                  <a:srgbClr val="FFFFFF"/>
                </a:solidFill>
                <a:latin typeface="Canva Sans Bold"/>
                <a:ea typeface="Canva Sans Bold"/>
                <a:cs typeface="Canva Sans Bold"/>
                <a:sym typeface="Canva Sans Bold"/>
              </a:rPr>
              <a:t>Akademik:</a:t>
            </a:r>
          </a:p>
          <a:p>
            <a:pPr algn="l" marL="1460793" indent="-486931" lvl="2">
              <a:lnSpc>
                <a:spcPts val="4736"/>
              </a:lnSpc>
              <a:buFont typeface="Arial"/>
              <a:buChar char="⚬"/>
            </a:pPr>
            <a:r>
              <a:rPr lang="en-US" sz="3383">
                <a:solidFill>
                  <a:srgbClr val="FFFFFF"/>
                </a:solidFill>
                <a:latin typeface="Canva Sans Bold"/>
                <a:ea typeface="Canva Sans Bold"/>
                <a:cs typeface="Canva Sans Bold"/>
                <a:sym typeface="Canva Sans Bold"/>
              </a:rPr>
              <a:t>Keterlibatan dalam Kegiatan Ekstrakurikuler:</a:t>
            </a:r>
          </a:p>
          <a:p>
            <a:pPr algn="l" marL="2191190" indent="-547798" lvl="3">
              <a:lnSpc>
                <a:spcPts val="4736"/>
              </a:lnSpc>
              <a:buFont typeface="Arial"/>
              <a:buChar char="￭"/>
            </a:pPr>
            <a:r>
              <a:rPr lang="en-US" sz="3383">
                <a:solidFill>
                  <a:srgbClr val="FFFFFF"/>
                </a:solidFill>
                <a:latin typeface="Canva Sans"/>
                <a:ea typeface="Canva Sans"/>
                <a:cs typeface="Canva Sans"/>
                <a:sym typeface="Canva Sans"/>
              </a:rPr>
              <a:t>Mahasiswa didorong untuk terlibat dalam kegiatan ekstrakurikuler seperti organisasi mahasiswa, klub olahraga, dan kelompok seni. Keterlibatan ini membantu mengembangkan keterampilan sosial dan kepemimpinan.</a:t>
            </a:r>
          </a:p>
          <a:p>
            <a:pPr algn="l" marL="1460793" indent="-486931" lvl="2">
              <a:lnSpc>
                <a:spcPts val="4736"/>
              </a:lnSpc>
              <a:buFont typeface="Arial"/>
              <a:buChar char="⚬"/>
            </a:pPr>
            <a:r>
              <a:rPr lang="en-US" sz="3383">
                <a:solidFill>
                  <a:srgbClr val="FFFFFF"/>
                </a:solidFill>
                <a:latin typeface="Canva Sans Bold"/>
                <a:ea typeface="Canva Sans Bold"/>
                <a:cs typeface="Canva Sans Bold"/>
                <a:sym typeface="Canva Sans Bold"/>
              </a:rPr>
              <a:t>Proyek Sosial dan Pengabdian Masyarakat:</a:t>
            </a:r>
          </a:p>
          <a:p>
            <a:pPr algn="l" marL="2191190" indent="-547798" lvl="3">
              <a:lnSpc>
                <a:spcPts val="4736"/>
              </a:lnSpc>
              <a:buFont typeface="Arial"/>
              <a:buChar char="￭"/>
            </a:pPr>
            <a:r>
              <a:rPr lang="en-US" sz="3383">
                <a:solidFill>
                  <a:srgbClr val="FFFFFF"/>
                </a:solidFill>
                <a:latin typeface="Canva Sans"/>
                <a:ea typeface="Canva Sans"/>
                <a:cs typeface="Canva Sans"/>
                <a:sym typeface="Canva Sans"/>
              </a:rPr>
              <a:t>Fakultas berharap mahasiswa berpartisipasi dalam proyek sosial dan kegiatan pengabdian masyarakat. Kegiatan ini memberikan kontribusi positif kepada masyarakat dan membantu mahasiswa memahami peran mereka sebagai agen perubahan.</a:t>
            </a:r>
          </a:p>
          <a:p>
            <a:pPr algn="l" marL="1460793" indent="-486931" lvl="2">
              <a:lnSpc>
                <a:spcPts val="4736"/>
              </a:lnSpc>
              <a:buFont typeface="Arial"/>
              <a:buChar char="⚬"/>
            </a:pPr>
            <a:r>
              <a:rPr lang="en-US" sz="3383">
                <a:solidFill>
                  <a:srgbClr val="FFFFFF"/>
                </a:solidFill>
                <a:latin typeface="Canva Sans Bold"/>
                <a:ea typeface="Canva Sans Bold"/>
                <a:cs typeface="Canva Sans Bold"/>
                <a:sym typeface="Canva Sans Bold"/>
              </a:rPr>
              <a:t>Inovasi dan Kreativitas:</a:t>
            </a:r>
          </a:p>
          <a:p>
            <a:pPr algn="l" marL="2191190" indent="-547798" lvl="3">
              <a:lnSpc>
                <a:spcPts val="4736"/>
              </a:lnSpc>
              <a:buFont typeface="Arial"/>
              <a:buChar char="￭"/>
            </a:pPr>
            <a:r>
              <a:rPr lang="en-US" sz="3383">
                <a:solidFill>
                  <a:srgbClr val="FFFFFF"/>
                </a:solidFill>
                <a:latin typeface="Canva Sans"/>
                <a:ea typeface="Canva Sans"/>
                <a:cs typeface="Canva Sans"/>
                <a:sym typeface="Canva Sans"/>
              </a:rPr>
              <a:t>Fakultas mendorong mahasiswa untuk berinovasi dan menunjukkan kreativitas dalam berbagai aspek, baik dalam akademik maupun non-akademik. Mahasiswa diharapkan untuk berpikir kritis dan mencari solusi kreatif untuk berbagai masalah.</a:t>
            </a:r>
          </a:p>
          <a:p>
            <a:pPr algn="l">
              <a:lnSpc>
                <a:spcPts val="4736"/>
              </a:lnSpc>
            </a:pPr>
          </a:p>
        </p:txBody>
      </p:sp>
      <p:grpSp>
        <p:nvGrpSpPr>
          <p:cNvPr name="Group 3" id="3"/>
          <p:cNvGrpSpPr/>
          <p:nvPr/>
        </p:nvGrpSpPr>
        <p:grpSpPr>
          <a:xfrm rot="0">
            <a:off x="-1543050" y="3950895"/>
            <a:ext cx="3086100" cy="308610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BFB"/>
            </a:solidFill>
          </p:spPr>
        </p:sp>
        <p:sp>
          <p:nvSpPr>
            <p:cNvPr name="TextBox 5" id="5"/>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grpSp>
        <p:nvGrpSpPr>
          <p:cNvPr name="Group 3" id="3"/>
          <p:cNvGrpSpPr/>
          <p:nvPr/>
        </p:nvGrpSpPr>
        <p:grpSpPr>
          <a:xfrm rot="0">
            <a:off x="633448" y="374453"/>
            <a:ext cx="17021103" cy="1555293"/>
            <a:chOff x="0" y="0"/>
            <a:chExt cx="4482924" cy="409625"/>
          </a:xfrm>
        </p:grpSpPr>
        <p:sp>
          <p:nvSpPr>
            <p:cNvPr name="Freeform 4" id="4"/>
            <p:cNvSpPr/>
            <p:nvPr/>
          </p:nvSpPr>
          <p:spPr>
            <a:xfrm flipH="false" flipV="false" rot="0">
              <a:off x="0" y="0"/>
              <a:ext cx="4482924" cy="409625"/>
            </a:xfrm>
            <a:custGeom>
              <a:avLst/>
              <a:gdLst/>
              <a:ahLst/>
              <a:cxnLst/>
              <a:rect r="r" b="b" t="t" l="l"/>
              <a:pathLst>
                <a:path h="409625" w="4482924">
                  <a:moveTo>
                    <a:pt x="0" y="0"/>
                  </a:moveTo>
                  <a:lnTo>
                    <a:pt x="4482924" y="0"/>
                  </a:lnTo>
                  <a:lnTo>
                    <a:pt x="4482924" y="409625"/>
                  </a:lnTo>
                  <a:lnTo>
                    <a:pt x="0" y="409625"/>
                  </a:lnTo>
                  <a:close/>
                </a:path>
              </a:pathLst>
            </a:custGeom>
            <a:solidFill>
              <a:srgbClr val="0A359A"/>
            </a:solidFill>
          </p:spPr>
        </p:sp>
        <p:sp>
          <p:nvSpPr>
            <p:cNvPr name="TextBox 5" id="5"/>
            <p:cNvSpPr txBox="true"/>
            <p:nvPr/>
          </p:nvSpPr>
          <p:spPr>
            <a:xfrm>
              <a:off x="0" y="-19050"/>
              <a:ext cx="4482924" cy="428675"/>
            </a:xfrm>
            <a:prstGeom prst="rect">
              <a:avLst/>
            </a:prstGeom>
          </p:spPr>
          <p:txBody>
            <a:bodyPr anchor="ctr" rtlCol="false" tIns="50800" lIns="50800" bIns="50800" rIns="50800"/>
            <a:lstStyle/>
            <a:p>
              <a:pPr algn="ctr">
                <a:lnSpc>
                  <a:spcPts val="2859"/>
                </a:lnSpc>
              </a:pPr>
            </a:p>
            <a:p>
              <a:pPr algn="ctr">
                <a:lnSpc>
                  <a:spcPts val="2859"/>
                </a:lnSpc>
              </a:pPr>
            </a:p>
          </p:txBody>
        </p:sp>
      </p:grpSp>
      <p:sp>
        <p:nvSpPr>
          <p:cNvPr name="Freeform 6" id="6"/>
          <p:cNvSpPr/>
          <p:nvPr/>
        </p:nvSpPr>
        <p:spPr>
          <a:xfrm flipH="false" flipV="false" rot="0">
            <a:off x="8258604" y="9380630"/>
            <a:ext cx="1770793" cy="906370"/>
          </a:xfrm>
          <a:custGeom>
            <a:avLst/>
            <a:gdLst/>
            <a:ahLst/>
            <a:cxnLst/>
            <a:rect r="r" b="b" t="t" l="l"/>
            <a:pathLst>
              <a:path h="906370" w="1770793">
                <a:moveTo>
                  <a:pt x="0" y="0"/>
                </a:moveTo>
                <a:lnTo>
                  <a:pt x="1770792" y="0"/>
                </a:lnTo>
                <a:lnTo>
                  <a:pt x="1770792" y="906370"/>
                </a:lnTo>
                <a:lnTo>
                  <a:pt x="0" y="90637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667020" y="395051"/>
            <a:ext cx="16933642" cy="1534696"/>
          </a:xfrm>
          <a:custGeom>
            <a:avLst/>
            <a:gdLst/>
            <a:ahLst/>
            <a:cxnLst/>
            <a:rect r="r" b="b" t="t" l="l"/>
            <a:pathLst>
              <a:path h="1534696" w="16933642">
                <a:moveTo>
                  <a:pt x="0" y="0"/>
                </a:moveTo>
                <a:lnTo>
                  <a:pt x="16933643" y="0"/>
                </a:lnTo>
                <a:lnTo>
                  <a:pt x="16933643" y="1534696"/>
                </a:lnTo>
                <a:lnTo>
                  <a:pt x="0" y="1534696"/>
                </a:lnTo>
                <a:lnTo>
                  <a:pt x="0" y="0"/>
                </a:lnTo>
                <a:close/>
              </a:path>
            </a:pathLst>
          </a:custGeom>
          <a:blipFill>
            <a:blip r:embed="rId5">
              <a:alphaModFix amt="18000"/>
            </a:blip>
            <a:stretch>
              <a:fillRect l="0" t="-239118" r="0" b="-396472"/>
            </a:stretch>
          </a:blipFill>
        </p:spPr>
      </p:sp>
      <p:grpSp>
        <p:nvGrpSpPr>
          <p:cNvPr name="Group 8" id="8"/>
          <p:cNvGrpSpPr/>
          <p:nvPr/>
        </p:nvGrpSpPr>
        <p:grpSpPr>
          <a:xfrm rot="0">
            <a:off x="17259300" y="3557337"/>
            <a:ext cx="47625" cy="4637272"/>
            <a:chOff x="0" y="0"/>
            <a:chExt cx="12543" cy="1221339"/>
          </a:xfrm>
        </p:grpSpPr>
        <p:sp>
          <p:nvSpPr>
            <p:cNvPr name="Freeform 9" id="9"/>
            <p:cNvSpPr/>
            <p:nvPr/>
          </p:nvSpPr>
          <p:spPr>
            <a:xfrm flipH="false" flipV="false" rot="0">
              <a:off x="0" y="0"/>
              <a:ext cx="12543" cy="1221339"/>
            </a:xfrm>
            <a:custGeom>
              <a:avLst/>
              <a:gdLst/>
              <a:ahLst/>
              <a:cxnLst/>
              <a:rect r="r" b="b" t="t" l="l"/>
              <a:pathLst>
                <a:path h="1221339" w="12543">
                  <a:moveTo>
                    <a:pt x="0" y="0"/>
                  </a:moveTo>
                  <a:lnTo>
                    <a:pt x="12543" y="0"/>
                  </a:lnTo>
                  <a:lnTo>
                    <a:pt x="12543" y="1221339"/>
                  </a:lnTo>
                  <a:lnTo>
                    <a:pt x="0" y="1221339"/>
                  </a:lnTo>
                  <a:close/>
                </a:path>
              </a:pathLst>
            </a:custGeom>
            <a:solidFill>
              <a:srgbClr val="009245"/>
            </a:solidFill>
          </p:spPr>
        </p:sp>
        <p:sp>
          <p:nvSpPr>
            <p:cNvPr name="TextBox 10" id="10"/>
            <p:cNvSpPr txBox="true"/>
            <p:nvPr/>
          </p:nvSpPr>
          <p:spPr>
            <a:xfrm>
              <a:off x="0" y="-19050"/>
              <a:ext cx="12543" cy="1240389"/>
            </a:xfrm>
            <a:prstGeom prst="rect">
              <a:avLst/>
            </a:prstGeom>
          </p:spPr>
          <p:txBody>
            <a:bodyPr anchor="ctr" rtlCol="false" tIns="50800" lIns="50800" bIns="50800" rIns="50800"/>
            <a:lstStyle/>
            <a:p>
              <a:pPr algn="ctr">
                <a:lnSpc>
                  <a:spcPts val="2859"/>
                </a:lnSpc>
              </a:pPr>
            </a:p>
          </p:txBody>
        </p:sp>
      </p:grpSp>
      <p:sp>
        <p:nvSpPr>
          <p:cNvPr name="TextBox 11" id="11"/>
          <p:cNvSpPr txBox="true"/>
          <p:nvPr/>
        </p:nvSpPr>
        <p:spPr>
          <a:xfrm rot="0">
            <a:off x="3056941" y="577299"/>
            <a:ext cx="13944911" cy="1169627"/>
          </a:xfrm>
          <a:prstGeom prst="rect">
            <a:avLst/>
          </a:prstGeom>
        </p:spPr>
        <p:txBody>
          <a:bodyPr anchor="t" rtlCol="false" tIns="0" lIns="0" bIns="0" rIns="0">
            <a:spAutoFit/>
          </a:bodyPr>
          <a:lstStyle/>
          <a:p>
            <a:pPr algn="ctr" marL="0" indent="0" lvl="0">
              <a:lnSpc>
                <a:spcPts val="8742"/>
              </a:lnSpc>
              <a:spcBef>
                <a:spcPct val="0"/>
              </a:spcBef>
            </a:pPr>
            <a:r>
              <a:rPr lang="en-US" sz="6335" spc="620">
                <a:solidFill>
                  <a:srgbClr val="FFFFFF"/>
                </a:solidFill>
                <a:latin typeface="Codec Pro ExtraBold"/>
                <a:ea typeface="Codec Pro ExtraBold"/>
                <a:cs typeface="Codec Pro ExtraBold"/>
                <a:sym typeface="Codec Pro ExtraBold"/>
              </a:rPr>
              <a:t>PROGRAM INTERNASIONAL</a:t>
            </a:r>
          </a:p>
        </p:txBody>
      </p:sp>
      <p:sp>
        <p:nvSpPr>
          <p:cNvPr name="TextBox 12" id="12"/>
          <p:cNvSpPr txBox="true"/>
          <p:nvPr/>
        </p:nvSpPr>
        <p:spPr>
          <a:xfrm rot="0">
            <a:off x="1005345" y="1891647"/>
            <a:ext cx="15996506" cy="8700310"/>
          </a:xfrm>
          <a:prstGeom prst="rect">
            <a:avLst/>
          </a:prstGeom>
        </p:spPr>
        <p:txBody>
          <a:bodyPr anchor="t" rtlCol="false" tIns="0" lIns="0" bIns="0" rIns="0">
            <a:spAutoFit/>
          </a:bodyPr>
          <a:lstStyle/>
          <a:p>
            <a:pPr algn="l" marL="807114" indent="-403557" lvl="1">
              <a:lnSpc>
                <a:spcPts val="4859"/>
              </a:lnSpc>
              <a:buFont typeface="Arial"/>
              <a:buChar char="•"/>
            </a:pPr>
            <a:r>
              <a:rPr lang="en-US" sz="3738">
                <a:solidFill>
                  <a:srgbClr val="000000"/>
                </a:solidFill>
                <a:latin typeface="Open Sauce"/>
                <a:ea typeface="Open Sauce"/>
                <a:cs typeface="Open Sauce"/>
                <a:sym typeface="Open Sauce"/>
              </a:rPr>
              <a:t>Menyelenggarakan kerjasama pendidikan dan pengajaran berupa tukar-menukar dosen tamu antar universitas baik secara nasional maupun internasional melalui kerjasama yang berkesinambungan</a:t>
            </a:r>
          </a:p>
          <a:p>
            <a:pPr algn="l">
              <a:lnSpc>
                <a:spcPts val="4859"/>
              </a:lnSpc>
            </a:pPr>
          </a:p>
          <a:p>
            <a:pPr algn="l" marL="807114" indent="-403557" lvl="1">
              <a:lnSpc>
                <a:spcPts val="4859"/>
              </a:lnSpc>
              <a:buFont typeface="Arial"/>
              <a:buChar char="•"/>
            </a:pPr>
            <a:r>
              <a:rPr lang="en-US" sz="3738">
                <a:solidFill>
                  <a:srgbClr val="000000"/>
                </a:solidFill>
                <a:latin typeface="Open Sauce"/>
                <a:ea typeface="Open Sauce"/>
                <a:cs typeface="Open Sauce"/>
                <a:sym typeface="Open Sauce"/>
              </a:rPr>
              <a:t>Mempublikasikan hasil kerjasama internasional di bidang penelitian pada jurnal bereputasi</a:t>
            </a:r>
          </a:p>
          <a:p>
            <a:pPr algn="l">
              <a:lnSpc>
                <a:spcPts val="4859"/>
              </a:lnSpc>
            </a:pPr>
          </a:p>
          <a:p>
            <a:pPr algn="l" marL="807114" indent="-403557" lvl="1">
              <a:lnSpc>
                <a:spcPts val="4859"/>
              </a:lnSpc>
              <a:buFont typeface="Arial"/>
              <a:buChar char="•"/>
            </a:pPr>
            <a:r>
              <a:rPr lang="en-US" sz="3738">
                <a:solidFill>
                  <a:srgbClr val="000000"/>
                </a:solidFill>
                <a:latin typeface="Open Sauce"/>
                <a:ea typeface="Open Sauce"/>
                <a:cs typeface="Open Sauce"/>
                <a:sym typeface="Open Sauce"/>
              </a:rPr>
              <a:t>Melaksanakan program pertukaran mahasiswa dengan universitas mitra di luar negeri</a:t>
            </a:r>
          </a:p>
          <a:p>
            <a:pPr algn="l">
              <a:lnSpc>
                <a:spcPts val="4859"/>
              </a:lnSpc>
            </a:pPr>
          </a:p>
          <a:p>
            <a:pPr algn="l" marL="807114" indent="-403557" lvl="1">
              <a:lnSpc>
                <a:spcPts val="4859"/>
              </a:lnSpc>
              <a:buFont typeface="Arial"/>
              <a:buChar char="•"/>
            </a:pPr>
            <a:r>
              <a:rPr lang="en-US" sz="3738">
                <a:solidFill>
                  <a:srgbClr val="000000"/>
                </a:solidFill>
                <a:latin typeface="Open Sauce"/>
                <a:ea typeface="Open Sauce"/>
                <a:cs typeface="Open Sauce"/>
                <a:sym typeface="Open Sauce"/>
              </a:rPr>
              <a:t>Peningkatan jumlah mahasiswa asing (student mobility, short course, pemberian beasiswa, dsb)</a:t>
            </a:r>
          </a:p>
          <a:p>
            <a:pPr algn="l">
              <a:lnSpc>
                <a:spcPts val="829"/>
              </a:lnSpc>
            </a:pPr>
          </a:p>
          <a:p>
            <a:pPr algn="l" marL="807114" indent="-403557" lvl="1">
              <a:lnSpc>
                <a:spcPts val="4859"/>
              </a:lnSpc>
              <a:buFont typeface="Arial"/>
              <a:buChar char="•"/>
            </a:pPr>
            <a:r>
              <a:rPr lang="en-US" sz="3738">
                <a:solidFill>
                  <a:srgbClr val="000000"/>
                </a:solidFill>
                <a:latin typeface="Open Sauce"/>
                <a:ea typeface="Open Sauce"/>
                <a:cs typeface="Open Sauce"/>
                <a:sym typeface="Open Sauce"/>
              </a:rPr>
              <a:t>Program akreditasi internasional</a:t>
            </a:r>
          </a:p>
          <a:p>
            <a:pPr algn="l">
              <a:lnSpc>
                <a:spcPts val="4859"/>
              </a:lnSpc>
            </a:pPr>
          </a:p>
        </p:txBody>
      </p:sp>
    </p:spTree>
  </p:cSld>
  <p:clrMapOvr>
    <a:masterClrMapping/>
  </p:clrMapOvr>
</p:sld>
</file>

<file path=ppt/slides/slide25.xml><?xml version="1.0" encoding="utf-8"?>
<p:sld xmlns:p="http://schemas.openxmlformats.org/presentationml/2006/main" xmlns:a="http://schemas.openxmlformats.org/drawingml/2006/main">
  <p:cSld>
    <p:bg>
      <p:bgPr>
        <a:gradFill rotWithShape="true">
          <a:gsLst>
            <a:gs pos="0">
              <a:srgbClr val="8C52FF">
                <a:alpha val="100000"/>
              </a:srgbClr>
            </a:gs>
            <a:gs pos="100000">
              <a:srgbClr val="FF914D">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257175" y="1262055"/>
            <a:ext cx="17773650" cy="8633461"/>
          </a:xfrm>
          <a:prstGeom prst="rect">
            <a:avLst/>
          </a:prstGeom>
        </p:spPr>
        <p:txBody>
          <a:bodyPr anchor="t" rtlCol="false" tIns="0" lIns="0" bIns="0" rIns="0">
            <a:spAutoFit/>
          </a:bodyPr>
          <a:lstStyle/>
          <a:p>
            <a:pPr algn="l" marL="647695" indent="-323848" lvl="1">
              <a:lnSpc>
                <a:spcPts val="4919"/>
              </a:lnSpc>
              <a:buFont typeface="Arial"/>
              <a:buChar char="•"/>
            </a:pPr>
            <a:r>
              <a:rPr lang="en-US" sz="2999">
                <a:solidFill>
                  <a:srgbClr val="000000"/>
                </a:solidFill>
                <a:latin typeface="Open Sauce"/>
                <a:ea typeface="Open Sauce"/>
                <a:cs typeface="Open Sauce"/>
                <a:sym typeface="Open Sauce"/>
              </a:rPr>
              <a:t>Pelatihan dan pendampingan  penyusunan proposal penelitian dan pengabdian</a:t>
            </a:r>
          </a:p>
          <a:p>
            <a:pPr algn="l" marL="647695" indent="-323848" lvl="1">
              <a:lnSpc>
                <a:spcPts val="4919"/>
              </a:lnSpc>
              <a:buFont typeface="Arial"/>
              <a:buChar char="•"/>
            </a:pPr>
            <a:r>
              <a:rPr lang="en-US" sz="2999">
                <a:solidFill>
                  <a:srgbClr val="000000"/>
                </a:solidFill>
                <a:latin typeface="Open Sauce"/>
                <a:ea typeface="Open Sauce"/>
                <a:cs typeface="Open Sauce"/>
                <a:sym typeface="Open Sauce"/>
              </a:rPr>
              <a:t>Pelatihan dan pendampingan penulisan artikel (academic writing)</a:t>
            </a:r>
          </a:p>
          <a:p>
            <a:pPr algn="l" marL="647695" indent="-323848" lvl="1">
              <a:lnSpc>
                <a:spcPts val="4919"/>
              </a:lnSpc>
              <a:buFont typeface="Arial"/>
              <a:buChar char="•"/>
            </a:pPr>
            <a:r>
              <a:rPr lang="en-US" sz="2999">
                <a:solidFill>
                  <a:srgbClr val="000000"/>
                </a:solidFill>
                <a:latin typeface="Open Sauce"/>
                <a:ea typeface="Open Sauce"/>
                <a:cs typeface="Open Sauce"/>
                <a:sym typeface="Open Sauce"/>
              </a:rPr>
              <a:t>Menyelenggarakan kerjasama penelitian antar universitas  di dalam negeri  dan luar negeri</a:t>
            </a:r>
          </a:p>
          <a:p>
            <a:pPr algn="l" marL="647695" indent="-323848" lvl="1">
              <a:lnSpc>
                <a:spcPts val="4919"/>
              </a:lnSpc>
              <a:buFont typeface="Arial"/>
              <a:buChar char="•"/>
            </a:pPr>
            <a:r>
              <a:rPr lang="en-US" sz="2999">
                <a:solidFill>
                  <a:srgbClr val="000000"/>
                </a:solidFill>
                <a:latin typeface="Open Sauce"/>
                <a:ea typeface="Open Sauce"/>
                <a:cs typeface="Open Sauce"/>
                <a:sym typeface="Open Sauce"/>
              </a:rPr>
              <a:t>Pelatihan dan pendampingan  penulisan buku ajar</a:t>
            </a:r>
          </a:p>
          <a:p>
            <a:pPr algn="l" marL="647695" indent="-323848" lvl="1">
              <a:lnSpc>
                <a:spcPts val="4919"/>
              </a:lnSpc>
              <a:buFont typeface="Arial"/>
              <a:buChar char="•"/>
            </a:pPr>
            <a:r>
              <a:rPr lang="en-US" sz="2999">
                <a:solidFill>
                  <a:srgbClr val="000000"/>
                </a:solidFill>
                <a:latin typeface="Open Sauce"/>
                <a:ea typeface="Open Sauce"/>
                <a:cs typeface="Open Sauce"/>
                <a:sym typeface="Open Sauce"/>
              </a:rPr>
              <a:t>Menyelenggarakan seminar, konferensi dan atau pertemuan ilmiah lainnya yang bertaraf  nasional dan internasional.</a:t>
            </a:r>
          </a:p>
          <a:p>
            <a:pPr algn="l" marL="647695" indent="-323848" lvl="1">
              <a:lnSpc>
                <a:spcPts val="4919"/>
              </a:lnSpc>
              <a:buFont typeface="Arial"/>
              <a:buChar char="•"/>
            </a:pPr>
            <a:r>
              <a:rPr lang="en-US" sz="2999">
                <a:solidFill>
                  <a:srgbClr val="000000"/>
                </a:solidFill>
                <a:latin typeface="Open Sauce"/>
                <a:ea typeface="Open Sauce"/>
                <a:cs typeface="Open Sauce"/>
                <a:sym typeface="Open Sauce"/>
              </a:rPr>
              <a:t>Menyelenggarakan kerjasama penelitian antar universitas (dalam dan luar negeri) dan Publikasi Bersama artikel hasil Kerjasama penelitian</a:t>
            </a:r>
          </a:p>
          <a:p>
            <a:pPr algn="l" marL="647695" indent="-323848" lvl="1">
              <a:lnSpc>
                <a:spcPts val="4919"/>
              </a:lnSpc>
              <a:buFont typeface="Arial"/>
              <a:buChar char="•"/>
            </a:pPr>
            <a:r>
              <a:rPr lang="en-US" sz="2999">
                <a:solidFill>
                  <a:srgbClr val="000000"/>
                </a:solidFill>
                <a:latin typeface="Open Sauce"/>
                <a:ea typeface="Open Sauce"/>
                <a:cs typeface="Open Sauce"/>
                <a:sym typeface="Open Sauce"/>
              </a:rPr>
              <a:t>Menyelenggarakan Pengabdian berbasis riset yang direkognisi</a:t>
            </a:r>
          </a:p>
          <a:p>
            <a:pPr algn="l" marL="647695" indent="-323848" lvl="1">
              <a:lnSpc>
                <a:spcPts val="4919"/>
              </a:lnSpc>
              <a:buFont typeface="Arial"/>
              <a:buChar char="•"/>
            </a:pPr>
            <a:r>
              <a:rPr lang="en-US" sz="2999">
                <a:solidFill>
                  <a:srgbClr val="000000"/>
                </a:solidFill>
                <a:latin typeface="Open Sauce"/>
                <a:ea typeface="Open Sauce"/>
                <a:cs typeface="Open Sauce"/>
                <a:sym typeface="Open Sauce"/>
              </a:rPr>
              <a:t>Mendirikan jurnal Pengabdian Pada Masyarakat</a:t>
            </a:r>
          </a:p>
          <a:p>
            <a:pPr algn="l" marL="647695" indent="-323848" lvl="1">
              <a:lnSpc>
                <a:spcPts val="4919"/>
              </a:lnSpc>
              <a:buFont typeface="Arial"/>
              <a:buChar char="•"/>
            </a:pPr>
            <a:r>
              <a:rPr lang="en-US" sz="2999">
                <a:solidFill>
                  <a:srgbClr val="000000"/>
                </a:solidFill>
                <a:latin typeface="Open Sauce"/>
                <a:ea typeface="Open Sauce"/>
                <a:cs typeface="Open Sauce"/>
                <a:sym typeface="Open Sauce"/>
              </a:rPr>
              <a:t>Meningkatkan status akreditasi jurnal di lingkungan FKIP UNSRI.</a:t>
            </a:r>
          </a:p>
          <a:p>
            <a:pPr algn="l" marL="647695" indent="-323848" lvl="1">
              <a:lnSpc>
                <a:spcPts val="4919"/>
              </a:lnSpc>
              <a:buFont typeface="Arial"/>
              <a:buChar char="•"/>
            </a:pPr>
            <a:r>
              <a:rPr lang="en-US" sz="2999">
                <a:solidFill>
                  <a:srgbClr val="000000"/>
                </a:solidFill>
                <a:latin typeface="Open Sauce"/>
                <a:ea typeface="Open Sauce"/>
                <a:cs typeface="Open Sauce"/>
                <a:sym typeface="Open Sauce"/>
              </a:rPr>
              <a:t>Pelatihan tatacara pengajuan paten dan HKI</a:t>
            </a:r>
          </a:p>
          <a:p>
            <a:pPr algn="l" marL="647695" indent="-323848" lvl="1">
              <a:lnSpc>
                <a:spcPts val="4919"/>
              </a:lnSpc>
              <a:buFont typeface="Arial"/>
              <a:buChar char="•"/>
            </a:pPr>
            <a:r>
              <a:rPr lang="en-US" sz="2999">
                <a:solidFill>
                  <a:srgbClr val="000000"/>
                </a:solidFill>
                <a:latin typeface="Open Sauce"/>
                <a:ea typeface="Open Sauce"/>
                <a:cs typeface="Open Sauce"/>
                <a:sym typeface="Open Sauce"/>
              </a:rPr>
              <a:t>Meningkatkan kuantitas dan kualitas produk ilmiah berbasis riset (publikasi internasional, buku ajar dan referensi, paten dan HAKI, dll)</a:t>
            </a:r>
          </a:p>
        </p:txBody>
      </p:sp>
      <p:sp>
        <p:nvSpPr>
          <p:cNvPr name="TextBox 3" id="3"/>
          <p:cNvSpPr txBox="true"/>
          <p:nvPr/>
        </p:nvSpPr>
        <p:spPr>
          <a:xfrm rot="0">
            <a:off x="514350" y="316229"/>
            <a:ext cx="17259300" cy="712471"/>
          </a:xfrm>
          <a:prstGeom prst="rect">
            <a:avLst/>
          </a:prstGeom>
        </p:spPr>
        <p:txBody>
          <a:bodyPr anchor="t" rtlCol="false" tIns="0" lIns="0" bIns="0" rIns="0">
            <a:spAutoFit/>
          </a:bodyPr>
          <a:lstStyle/>
          <a:p>
            <a:pPr algn="ctr">
              <a:lnSpc>
                <a:spcPts val="5879"/>
              </a:lnSpc>
            </a:pPr>
            <a:r>
              <a:rPr lang="en-US" sz="4199">
                <a:solidFill>
                  <a:srgbClr val="000000"/>
                </a:solidFill>
                <a:latin typeface="Canva Sans Bold"/>
                <a:ea typeface="Canva Sans Bold"/>
                <a:cs typeface="Canva Sans Bold"/>
                <a:sym typeface="Canva Sans Bold"/>
              </a:rPr>
              <a:t>Penguatan Kemampuan Dosen dalam Penelitian dan Publikasi</a:t>
            </a:r>
          </a:p>
        </p:txBody>
      </p:sp>
    </p:spTree>
  </p:cSld>
  <p:clrMapOvr>
    <a:masterClrMapping/>
  </p:clrMapOvr>
</p:sld>
</file>

<file path=ppt/slides/slide26.xml><?xml version="1.0" encoding="utf-8"?>
<p:sld xmlns:p="http://schemas.openxmlformats.org/presentationml/2006/main" xmlns:a="http://schemas.openxmlformats.org/drawingml/2006/main">
  <p:cSld>
    <p:bg>
      <p:bgPr>
        <a:gradFill rotWithShape="true">
          <a:gsLst>
            <a:gs pos="0">
              <a:srgbClr val="FFF7AD">
                <a:alpha val="100000"/>
              </a:srgbClr>
            </a:gs>
            <a:gs pos="100000">
              <a:srgbClr val="FFA9F9">
                <a:alpha val="100000"/>
              </a:srgbClr>
            </a:gs>
          </a:gsLst>
          <a:lin ang="0"/>
        </a:gradFill>
      </p:bgPr>
    </p:bg>
    <p:spTree>
      <p:nvGrpSpPr>
        <p:cNvPr id="1" name=""/>
        <p:cNvGrpSpPr/>
        <p:nvPr/>
      </p:nvGrpSpPr>
      <p:grpSpPr>
        <a:xfrm>
          <a:off x="0" y="0"/>
          <a:ext cx="0" cy="0"/>
          <a:chOff x="0" y="0"/>
          <a:chExt cx="0" cy="0"/>
        </a:xfrm>
      </p:grpSpPr>
      <p:sp>
        <p:nvSpPr>
          <p:cNvPr name="TextBox 2" id="2"/>
          <p:cNvSpPr txBox="true"/>
          <p:nvPr/>
        </p:nvSpPr>
        <p:spPr>
          <a:xfrm rot="0">
            <a:off x="1028700" y="2866013"/>
            <a:ext cx="16496148" cy="6855161"/>
          </a:xfrm>
          <a:prstGeom prst="rect">
            <a:avLst/>
          </a:prstGeom>
        </p:spPr>
        <p:txBody>
          <a:bodyPr anchor="t" rtlCol="false" tIns="0" lIns="0" bIns="0" rIns="0">
            <a:spAutoFit/>
          </a:bodyPr>
          <a:lstStyle/>
          <a:p>
            <a:pPr algn="l" marL="897536" indent="-448768" lvl="1">
              <a:lnSpc>
                <a:spcPts val="5404"/>
              </a:lnSpc>
              <a:buFont typeface="Arial"/>
              <a:buChar char="•"/>
            </a:pPr>
            <a:r>
              <a:rPr lang="en-US" sz="4157">
                <a:solidFill>
                  <a:srgbClr val="000000"/>
                </a:solidFill>
                <a:latin typeface="Open Sauce"/>
                <a:ea typeface="Open Sauce"/>
                <a:cs typeface="Open Sauce"/>
                <a:sym typeface="Open Sauce"/>
              </a:rPr>
              <a:t>L</a:t>
            </a:r>
            <a:r>
              <a:rPr lang="en-US" sz="4157">
                <a:solidFill>
                  <a:srgbClr val="000000"/>
                </a:solidFill>
                <a:latin typeface="Open Sauce"/>
                <a:ea typeface="Open Sauce"/>
                <a:cs typeface="Open Sauce"/>
                <a:sym typeface="Open Sauce"/>
              </a:rPr>
              <a:t>ayanan  informasi akademik mahasiswa dan dosen berbasis IT</a:t>
            </a:r>
          </a:p>
          <a:p>
            <a:pPr algn="l" marL="897536" indent="-448768" lvl="1">
              <a:lnSpc>
                <a:spcPts val="5404"/>
              </a:lnSpc>
              <a:buFont typeface="Arial"/>
              <a:buChar char="•"/>
            </a:pPr>
            <a:r>
              <a:rPr lang="en-US" sz="4157">
                <a:solidFill>
                  <a:srgbClr val="000000"/>
                </a:solidFill>
                <a:latin typeface="Open Sauce"/>
                <a:ea typeface="Open Sauce"/>
                <a:cs typeface="Open Sauce"/>
                <a:sym typeface="Open Sauce"/>
              </a:rPr>
              <a:t>Pengembangan website FKIP UNSRI berbahasa asing</a:t>
            </a:r>
          </a:p>
          <a:p>
            <a:pPr algn="l" marL="897536" indent="-448768" lvl="1">
              <a:lnSpc>
                <a:spcPts val="5404"/>
              </a:lnSpc>
              <a:buFont typeface="Arial"/>
              <a:buChar char="•"/>
            </a:pPr>
            <a:r>
              <a:rPr lang="en-US" sz="4157">
                <a:solidFill>
                  <a:srgbClr val="000000"/>
                </a:solidFill>
                <a:latin typeface="Open Sauce"/>
                <a:ea typeface="Open Sauce"/>
                <a:cs typeface="Open Sauce"/>
                <a:sym typeface="Open Sauce"/>
              </a:rPr>
              <a:t>Updating web prodi dan jurusan dan pengembangan web site prodi dan jurusan berbahasa inggris</a:t>
            </a:r>
          </a:p>
          <a:p>
            <a:pPr algn="l" marL="897536" indent="-448768" lvl="1">
              <a:lnSpc>
                <a:spcPts val="5404"/>
              </a:lnSpc>
              <a:buFont typeface="Arial"/>
              <a:buChar char="•"/>
            </a:pPr>
            <a:r>
              <a:rPr lang="en-US" sz="4157">
                <a:solidFill>
                  <a:srgbClr val="000000"/>
                </a:solidFill>
                <a:latin typeface="Open Sauce"/>
                <a:ea typeface="Open Sauce"/>
                <a:cs typeface="Open Sauce"/>
                <a:sym typeface="Open Sauce"/>
              </a:rPr>
              <a:t>Mengembangkan sistem manajemen perencanaan, penjadwalan dan monitoring pelaksanaan pembelajaran berbasis IT (2022)</a:t>
            </a:r>
          </a:p>
          <a:p>
            <a:pPr algn="l" marL="897536" indent="-448768" lvl="1">
              <a:lnSpc>
                <a:spcPts val="5404"/>
              </a:lnSpc>
              <a:buFont typeface="Arial"/>
              <a:buChar char="•"/>
            </a:pPr>
            <a:r>
              <a:rPr lang="en-US" sz="4157">
                <a:solidFill>
                  <a:srgbClr val="000000"/>
                </a:solidFill>
                <a:latin typeface="Open Sauce"/>
                <a:ea typeface="Open Sauce"/>
                <a:cs typeface="Open Sauce"/>
                <a:sym typeface="Open Sauce"/>
              </a:rPr>
              <a:t>Peningkatan kapasitas penggunaan elearning dalam pembelajaran</a:t>
            </a:r>
          </a:p>
        </p:txBody>
      </p:sp>
      <p:sp>
        <p:nvSpPr>
          <p:cNvPr name="TextBox 3" id="3"/>
          <p:cNvSpPr txBox="true"/>
          <p:nvPr/>
        </p:nvSpPr>
        <p:spPr>
          <a:xfrm rot="0">
            <a:off x="1193323" y="981075"/>
            <a:ext cx="16166902" cy="803276"/>
          </a:xfrm>
          <a:prstGeom prst="rect">
            <a:avLst/>
          </a:prstGeom>
        </p:spPr>
        <p:txBody>
          <a:bodyPr anchor="t" rtlCol="false" tIns="0" lIns="0" bIns="0" rIns="0">
            <a:spAutoFit/>
          </a:bodyPr>
          <a:lstStyle/>
          <a:p>
            <a:pPr algn="ctr">
              <a:lnSpc>
                <a:spcPts val="6499"/>
              </a:lnSpc>
              <a:spcBef>
                <a:spcPct val="0"/>
              </a:spcBef>
            </a:pPr>
            <a:r>
              <a:rPr lang="en-US" sz="4999">
                <a:solidFill>
                  <a:srgbClr val="000000"/>
                </a:solidFill>
                <a:latin typeface="Open Sauce Bold"/>
                <a:ea typeface="Open Sauce Bold"/>
                <a:cs typeface="Open Sauce Bold"/>
                <a:sym typeface="Open Sauce Bold"/>
              </a:rPr>
              <a:t>Big data, IT-based management, and smart campus</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grpSp>
        <p:nvGrpSpPr>
          <p:cNvPr name="Group 3" id="3"/>
          <p:cNvGrpSpPr>
            <a:grpSpLocks noChangeAspect="true"/>
          </p:cNvGrpSpPr>
          <p:nvPr/>
        </p:nvGrpSpPr>
        <p:grpSpPr>
          <a:xfrm rot="0">
            <a:off x="9684427" y="0"/>
            <a:ext cx="8603573" cy="10287000"/>
            <a:chOff x="0" y="0"/>
            <a:chExt cx="8603361" cy="10286746"/>
          </a:xfrm>
        </p:grpSpPr>
        <p:sp>
          <p:nvSpPr>
            <p:cNvPr name="Freeform 4" id="4"/>
            <p:cNvSpPr/>
            <p:nvPr/>
          </p:nvSpPr>
          <p:spPr>
            <a:xfrm flipH="false" flipV="false" rot="0">
              <a:off x="-2794" y="-128"/>
              <a:ext cx="8606155" cy="10286874"/>
            </a:xfrm>
            <a:custGeom>
              <a:avLst/>
              <a:gdLst/>
              <a:ahLst/>
              <a:cxnLst/>
              <a:rect r="r" b="b" t="t" l="l"/>
              <a:pathLst>
                <a:path h="10286874" w="8606155">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3"/>
              <a:stretch>
                <a:fillRect l="-52869" t="-6358" r="-152100" b="0"/>
              </a:stretch>
            </a:blipFill>
          </p:spPr>
        </p:sp>
      </p:grpSp>
      <p:grpSp>
        <p:nvGrpSpPr>
          <p:cNvPr name="Group 5" id="5"/>
          <p:cNvGrpSpPr/>
          <p:nvPr/>
        </p:nvGrpSpPr>
        <p:grpSpPr>
          <a:xfrm rot="826432">
            <a:off x="-18353104" y="-3567159"/>
            <a:ext cx="21026341" cy="12831921"/>
            <a:chOff x="0" y="0"/>
            <a:chExt cx="5537802" cy="3379601"/>
          </a:xfrm>
        </p:grpSpPr>
        <p:sp>
          <p:nvSpPr>
            <p:cNvPr name="Freeform 6" id="6"/>
            <p:cNvSpPr/>
            <p:nvPr/>
          </p:nvSpPr>
          <p:spPr>
            <a:xfrm flipH="false" flipV="false" rot="0">
              <a:off x="0" y="0"/>
              <a:ext cx="5537802" cy="3379601"/>
            </a:xfrm>
            <a:custGeom>
              <a:avLst/>
              <a:gdLst/>
              <a:ahLst/>
              <a:cxnLst/>
              <a:rect r="r" b="b" t="t" l="l"/>
              <a:pathLst>
                <a:path h="3379601" w="5537802">
                  <a:moveTo>
                    <a:pt x="0" y="0"/>
                  </a:moveTo>
                  <a:lnTo>
                    <a:pt x="5537802" y="0"/>
                  </a:lnTo>
                  <a:lnTo>
                    <a:pt x="5537802" y="3379601"/>
                  </a:lnTo>
                  <a:lnTo>
                    <a:pt x="0" y="3379601"/>
                  </a:lnTo>
                  <a:close/>
                </a:path>
              </a:pathLst>
            </a:custGeom>
            <a:solidFill>
              <a:srgbClr val="0053BC"/>
            </a:solidFill>
          </p:spPr>
        </p:sp>
        <p:sp>
          <p:nvSpPr>
            <p:cNvPr name="TextBox 7" id="7"/>
            <p:cNvSpPr txBox="true"/>
            <p:nvPr/>
          </p:nvSpPr>
          <p:spPr>
            <a:xfrm>
              <a:off x="0" y="-19050"/>
              <a:ext cx="5537802" cy="3398651"/>
            </a:xfrm>
            <a:prstGeom prst="rect">
              <a:avLst/>
            </a:prstGeom>
          </p:spPr>
          <p:txBody>
            <a:bodyPr anchor="ctr" rtlCol="false" tIns="50800" lIns="50800" bIns="50800" rIns="50800"/>
            <a:lstStyle/>
            <a:p>
              <a:pPr algn="ctr">
                <a:lnSpc>
                  <a:spcPts val="2859"/>
                </a:lnSpc>
              </a:pPr>
            </a:p>
          </p:txBody>
        </p:sp>
      </p:grpSp>
      <p:grpSp>
        <p:nvGrpSpPr>
          <p:cNvPr name="Group 8" id="8"/>
          <p:cNvGrpSpPr/>
          <p:nvPr/>
        </p:nvGrpSpPr>
        <p:grpSpPr>
          <a:xfrm rot="773821">
            <a:off x="10036024" y="4365564"/>
            <a:ext cx="313833" cy="8482349"/>
            <a:chOff x="0" y="0"/>
            <a:chExt cx="82656" cy="2234034"/>
          </a:xfrm>
        </p:grpSpPr>
        <p:sp>
          <p:nvSpPr>
            <p:cNvPr name="Freeform 9" id="9"/>
            <p:cNvSpPr/>
            <p:nvPr/>
          </p:nvSpPr>
          <p:spPr>
            <a:xfrm flipH="false" flipV="false" rot="0">
              <a:off x="0" y="0"/>
              <a:ext cx="82656" cy="2234034"/>
            </a:xfrm>
            <a:custGeom>
              <a:avLst/>
              <a:gdLst/>
              <a:ahLst/>
              <a:cxnLst/>
              <a:rect r="r" b="b" t="t" l="l"/>
              <a:pathLst>
                <a:path h="2234034" w="82656">
                  <a:moveTo>
                    <a:pt x="0" y="0"/>
                  </a:moveTo>
                  <a:lnTo>
                    <a:pt x="82656" y="0"/>
                  </a:lnTo>
                  <a:lnTo>
                    <a:pt x="82656" y="2234034"/>
                  </a:lnTo>
                  <a:lnTo>
                    <a:pt x="0" y="2234034"/>
                  </a:lnTo>
                  <a:close/>
                </a:path>
              </a:pathLst>
            </a:custGeom>
            <a:solidFill>
              <a:srgbClr val="1C5739"/>
            </a:solidFill>
          </p:spPr>
        </p:sp>
        <p:sp>
          <p:nvSpPr>
            <p:cNvPr name="TextBox 10" id="10"/>
            <p:cNvSpPr txBox="true"/>
            <p:nvPr/>
          </p:nvSpPr>
          <p:spPr>
            <a:xfrm>
              <a:off x="0" y="-19050"/>
              <a:ext cx="82656" cy="2253084"/>
            </a:xfrm>
            <a:prstGeom prst="rect">
              <a:avLst/>
            </a:prstGeom>
          </p:spPr>
          <p:txBody>
            <a:bodyPr anchor="ctr" rtlCol="false" tIns="50800" lIns="50800" bIns="50800" rIns="50800"/>
            <a:lstStyle/>
            <a:p>
              <a:pPr algn="ctr">
                <a:lnSpc>
                  <a:spcPts val="2859"/>
                </a:lnSpc>
              </a:pPr>
            </a:p>
          </p:txBody>
        </p:sp>
      </p:grpSp>
      <p:grpSp>
        <p:nvGrpSpPr>
          <p:cNvPr name="Group 11" id="11"/>
          <p:cNvGrpSpPr/>
          <p:nvPr/>
        </p:nvGrpSpPr>
        <p:grpSpPr>
          <a:xfrm rot="773821">
            <a:off x="3741572" y="-4834013"/>
            <a:ext cx="313833" cy="8482349"/>
            <a:chOff x="0" y="0"/>
            <a:chExt cx="82656" cy="2234034"/>
          </a:xfrm>
        </p:grpSpPr>
        <p:sp>
          <p:nvSpPr>
            <p:cNvPr name="Freeform 12" id="12"/>
            <p:cNvSpPr/>
            <p:nvPr/>
          </p:nvSpPr>
          <p:spPr>
            <a:xfrm flipH="false" flipV="false" rot="0">
              <a:off x="0" y="0"/>
              <a:ext cx="82656" cy="2234034"/>
            </a:xfrm>
            <a:custGeom>
              <a:avLst/>
              <a:gdLst/>
              <a:ahLst/>
              <a:cxnLst/>
              <a:rect r="r" b="b" t="t" l="l"/>
              <a:pathLst>
                <a:path h="2234034" w="82656">
                  <a:moveTo>
                    <a:pt x="0" y="0"/>
                  </a:moveTo>
                  <a:lnTo>
                    <a:pt x="82656" y="0"/>
                  </a:lnTo>
                  <a:lnTo>
                    <a:pt x="82656" y="2234034"/>
                  </a:lnTo>
                  <a:lnTo>
                    <a:pt x="0" y="2234034"/>
                  </a:lnTo>
                  <a:close/>
                </a:path>
              </a:pathLst>
            </a:custGeom>
            <a:solidFill>
              <a:srgbClr val="397D5A"/>
            </a:solidFill>
          </p:spPr>
        </p:sp>
        <p:sp>
          <p:nvSpPr>
            <p:cNvPr name="TextBox 13" id="13"/>
            <p:cNvSpPr txBox="true"/>
            <p:nvPr/>
          </p:nvSpPr>
          <p:spPr>
            <a:xfrm>
              <a:off x="0" y="-19050"/>
              <a:ext cx="82656" cy="2253084"/>
            </a:xfrm>
            <a:prstGeom prst="rect">
              <a:avLst/>
            </a:prstGeom>
          </p:spPr>
          <p:txBody>
            <a:bodyPr anchor="ctr" rtlCol="false" tIns="50800" lIns="50800" bIns="50800" rIns="50800"/>
            <a:lstStyle/>
            <a:p>
              <a:pPr algn="ctr">
                <a:lnSpc>
                  <a:spcPts val="2859"/>
                </a:lnSpc>
              </a:pPr>
            </a:p>
          </p:txBody>
        </p:sp>
      </p:grpSp>
      <p:sp>
        <p:nvSpPr>
          <p:cNvPr name="Freeform 14" id="14"/>
          <p:cNvSpPr/>
          <p:nvPr/>
        </p:nvSpPr>
        <p:spPr>
          <a:xfrm flipH="false" flipV="false" rot="0">
            <a:off x="5555774" y="1374772"/>
            <a:ext cx="1251853" cy="1303541"/>
          </a:xfrm>
          <a:custGeom>
            <a:avLst/>
            <a:gdLst/>
            <a:ahLst/>
            <a:cxnLst/>
            <a:rect r="r" b="b" t="t" l="l"/>
            <a:pathLst>
              <a:path h="1303541" w="1251853">
                <a:moveTo>
                  <a:pt x="0" y="0"/>
                </a:moveTo>
                <a:lnTo>
                  <a:pt x="1251853" y="0"/>
                </a:lnTo>
                <a:lnTo>
                  <a:pt x="1251853" y="1303540"/>
                </a:lnTo>
                <a:lnTo>
                  <a:pt x="0" y="130354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5" id="15"/>
          <p:cNvGrpSpPr>
            <a:grpSpLocks noChangeAspect="true"/>
          </p:cNvGrpSpPr>
          <p:nvPr/>
        </p:nvGrpSpPr>
        <p:grpSpPr>
          <a:xfrm rot="0">
            <a:off x="841959" y="6036641"/>
            <a:ext cx="2801925" cy="2801925"/>
            <a:chOff x="0" y="0"/>
            <a:chExt cx="6350000" cy="6350000"/>
          </a:xfrm>
        </p:grpSpPr>
        <p:sp>
          <p:nvSpPr>
            <p:cNvPr name="Freeform 16" id="16"/>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6"/>
              <a:stretch>
                <a:fillRect l="-37775" t="0" r="-67967" b="-15127"/>
              </a:stretch>
            </a:blipFill>
          </p:spPr>
        </p:sp>
        <p:sp>
          <p:nvSpPr>
            <p:cNvPr name="Freeform 17" id="17"/>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397D5A"/>
            </a:solidFill>
          </p:spPr>
        </p:sp>
      </p:grpSp>
      <p:sp>
        <p:nvSpPr>
          <p:cNvPr name="Freeform 18" id="18"/>
          <p:cNvSpPr/>
          <p:nvPr/>
        </p:nvSpPr>
        <p:spPr>
          <a:xfrm flipH="false" flipV="false" rot="0">
            <a:off x="3876961" y="7021738"/>
            <a:ext cx="384955" cy="384955"/>
          </a:xfrm>
          <a:custGeom>
            <a:avLst/>
            <a:gdLst/>
            <a:ahLst/>
            <a:cxnLst/>
            <a:rect r="r" b="b" t="t" l="l"/>
            <a:pathLst>
              <a:path h="384955" w="384955">
                <a:moveTo>
                  <a:pt x="0" y="0"/>
                </a:moveTo>
                <a:lnTo>
                  <a:pt x="384955" y="0"/>
                </a:lnTo>
                <a:lnTo>
                  <a:pt x="384955" y="384955"/>
                </a:lnTo>
                <a:lnTo>
                  <a:pt x="0" y="38495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9" id="19"/>
          <p:cNvSpPr/>
          <p:nvPr/>
        </p:nvSpPr>
        <p:spPr>
          <a:xfrm flipH="false" flipV="false" rot="0">
            <a:off x="3876961" y="6536839"/>
            <a:ext cx="384955" cy="384955"/>
          </a:xfrm>
          <a:custGeom>
            <a:avLst/>
            <a:gdLst/>
            <a:ahLst/>
            <a:cxnLst/>
            <a:rect r="r" b="b" t="t" l="l"/>
            <a:pathLst>
              <a:path h="384955" w="384955">
                <a:moveTo>
                  <a:pt x="0" y="0"/>
                </a:moveTo>
                <a:lnTo>
                  <a:pt x="384955" y="0"/>
                </a:lnTo>
                <a:lnTo>
                  <a:pt x="384955" y="384955"/>
                </a:lnTo>
                <a:lnTo>
                  <a:pt x="0" y="38495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20" id="20"/>
          <p:cNvSpPr txBox="true"/>
          <p:nvPr/>
        </p:nvSpPr>
        <p:spPr>
          <a:xfrm rot="0">
            <a:off x="3463770" y="3793552"/>
            <a:ext cx="5435861" cy="2109738"/>
          </a:xfrm>
          <a:prstGeom prst="rect">
            <a:avLst/>
          </a:prstGeom>
        </p:spPr>
        <p:txBody>
          <a:bodyPr anchor="t" rtlCol="false" tIns="0" lIns="0" bIns="0" rIns="0">
            <a:spAutoFit/>
          </a:bodyPr>
          <a:lstStyle/>
          <a:p>
            <a:pPr algn="ctr" marL="0" indent="0" lvl="0">
              <a:lnSpc>
                <a:spcPts val="7602"/>
              </a:lnSpc>
            </a:pPr>
            <a:r>
              <a:rPr lang="en-US" sz="8174" spc="882">
                <a:solidFill>
                  <a:srgbClr val="231F20"/>
                </a:solidFill>
                <a:latin typeface="Codec Pro ExtraBold"/>
                <a:ea typeface="Codec Pro ExtraBold"/>
                <a:cs typeface="Codec Pro ExtraBold"/>
                <a:sym typeface="Codec Pro ExtraBold"/>
              </a:rPr>
              <a:t>TERIMA KASIH</a:t>
            </a:r>
          </a:p>
        </p:txBody>
      </p:sp>
      <p:sp>
        <p:nvSpPr>
          <p:cNvPr name="TextBox 21" id="21"/>
          <p:cNvSpPr txBox="true"/>
          <p:nvPr/>
        </p:nvSpPr>
        <p:spPr>
          <a:xfrm rot="0">
            <a:off x="4697173" y="2630687"/>
            <a:ext cx="2969056" cy="945680"/>
          </a:xfrm>
          <a:prstGeom prst="rect">
            <a:avLst/>
          </a:prstGeom>
        </p:spPr>
        <p:txBody>
          <a:bodyPr anchor="t" rtlCol="false" tIns="0" lIns="0" bIns="0" rIns="0">
            <a:spAutoFit/>
          </a:bodyPr>
          <a:lstStyle/>
          <a:p>
            <a:pPr algn="ctr">
              <a:lnSpc>
                <a:spcPts val="3847"/>
              </a:lnSpc>
            </a:pPr>
            <a:r>
              <a:rPr lang="en-US" sz="2748" spc="137">
                <a:solidFill>
                  <a:srgbClr val="1C5739"/>
                </a:solidFill>
                <a:latin typeface="Open Sauce"/>
                <a:ea typeface="Open Sauce"/>
                <a:cs typeface="Open Sauce"/>
                <a:sym typeface="Open Sauce"/>
              </a:rPr>
              <a:t>Universitas Sriwijaya</a:t>
            </a:r>
          </a:p>
        </p:txBody>
      </p:sp>
      <p:sp>
        <p:nvSpPr>
          <p:cNvPr name="TextBox 22" id="22"/>
          <p:cNvSpPr txBox="true"/>
          <p:nvPr/>
        </p:nvSpPr>
        <p:spPr>
          <a:xfrm rot="0">
            <a:off x="4412211" y="6974113"/>
            <a:ext cx="5857379" cy="356805"/>
          </a:xfrm>
          <a:prstGeom prst="rect">
            <a:avLst/>
          </a:prstGeom>
        </p:spPr>
        <p:txBody>
          <a:bodyPr anchor="t" rtlCol="false" tIns="0" lIns="0" bIns="0" rIns="0">
            <a:spAutoFit/>
          </a:bodyPr>
          <a:lstStyle/>
          <a:p>
            <a:pPr algn="l">
              <a:lnSpc>
                <a:spcPts val="2908"/>
              </a:lnSpc>
            </a:pPr>
            <a:r>
              <a:rPr lang="en-US" sz="2077">
                <a:solidFill>
                  <a:srgbClr val="000000"/>
                </a:solidFill>
                <a:latin typeface="Open Sauce"/>
                <a:ea typeface="Open Sauce"/>
                <a:cs typeface="Open Sauce"/>
                <a:sym typeface="Open Sauce"/>
              </a:rPr>
              <a:t>rita_inderawati@fkip.unsri.ac.id</a:t>
            </a:r>
          </a:p>
        </p:txBody>
      </p:sp>
      <p:sp>
        <p:nvSpPr>
          <p:cNvPr name="TextBox 23" id="23"/>
          <p:cNvSpPr txBox="true"/>
          <p:nvPr/>
        </p:nvSpPr>
        <p:spPr>
          <a:xfrm rot="0">
            <a:off x="4412211" y="6504702"/>
            <a:ext cx="2370741" cy="356805"/>
          </a:xfrm>
          <a:prstGeom prst="rect">
            <a:avLst/>
          </a:prstGeom>
        </p:spPr>
        <p:txBody>
          <a:bodyPr anchor="t" rtlCol="false" tIns="0" lIns="0" bIns="0" rIns="0">
            <a:spAutoFit/>
          </a:bodyPr>
          <a:lstStyle/>
          <a:p>
            <a:pPr algn="l">
              <a:lnSpc>
                <a:spcPts val="2908"/>
              </a:lnSpc>
            </a:pPr>
            <a:r>
              <a:rPr lang="en-US" sz="2077">
                <a:solidFill>
                  <a:srgbClr val="000000"/>
                </a:solidFill>
                <a:latin typeface="Open Sauce"/>
                <a:ea typeface="Open Sauce"/>
                <a:cs typeface="Open Sauce"/>
                <a:sym typeface="Open Sauce"/>
              </a:rPr>
              <a:t>082180885569</a:t>
            </a:r>
          </a:p>
        </p:txBody>
      </p:sp>
      <p:sp>
        <p:nvSpPr>
          <p:cNvPr name="TextBox 24" id="24"/>
          <p:cNvSpPr txBox="true"/>
          <p:nvPr/>
        </p:nvSpPr>
        <p:spPr>
          <a:xfrm rot="0">
            <a:off x="3529584" y="5998322"/>
            <a:ext cx="5857379" cy="437822"/>
          </a:xfrm>
          <a:prstGeom prst="rect">
            <a:avLst/>
          </a:prstGeom>
        </p:spPr>
        <p:txBody>
          <a:bodyPr anchor="t" rtlCol="false" tIns="0" lIns="0" bIns="0" rIns="0">
            <a:spAutoFit/>
          </a:bodyPr>
          <a:lstStyle/>
          <a:p>
            <a:pPr algn="l">
              <a:lnSpc>
                <a:spcPts val="3468"/>
              </a:lnSpc>
            </a:pPr>
            <a:r>
              <a:rPr lang="en-US" sz="2477">
                <a:solidFill>
                  <a:srgbClr val="000000"/>
                </a:solidFill>
                <a:latin typeface="Montserrat Light Bold"/>
                <a:ea typeface="Montserrat Light Bold"/>
                <a:cs typeface="Montserrat Light Bold"/>
                <a:sym typeface="Montserrat Light Bold"/>
              </a:rPr>
              <a:t>Rita Inderawati</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grpSp>
        <p:nvGrpSpPr>
          <p:cNvPr name="Group 3" id="3"/>
          <p:cNvGrpSpPr/>
          <p:nvPr/>
        </p:nvGrpSpPr>
        <p:grpSpPr>
          <a:xfrm rot="0">
            <a:off x="9590918" y="3238271"/>
            <a:ext cx="380297" cy="362766"/>
            <a:chOff x="0" y="0"/>
            <a:chExt cx="587326" cy="560252"/>
          </a:xfrm>
        </p:grpSpPr>
        <p:sp>
          <p:nvSpPr>
            <p:cNvPr name="Freeform 4" id="4"/>
            <p:cNvSpPr/>
            <p:nvPr/>
          </p:nvSpPr>
          <p:spPr>
            <a:xfrm flipH="false" flipV="false" rot="0">
              <a:off x="0" y="0"/>
              <a:ext cx="587375" cy="560197"/>
            </a:xfrm>
            <a:custGeom>
              <a:avLst/>
              <a:gdLst/>
              <a:ahLst/>
              <a:cxnLst/>
              <a:rect r="r" b="b" t="t" l="l"/>
              <a:pathLst>
                <a:path h="560197" w="587375">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0C3BFE"/>
            </a:solidFill>
          </p:spPr>
        </p:sp>
      </p:grpSp>
      <p:grpSp>
        <p:nvGrpSpPr>
          <p:cNvPr name="Group 5" id="5"/>
          <p:cNvGrpSpPr/>
          <p:nvPr/>
        </p:nvGrpSpPr>
        <p:grpSpPr>
          <a:xfrm rot="0">
            <a:off x="8921015" y="945322"/>
            <a:ext cx="1720101" cy="2064402"/>
            <a:chOff x="0" y="0"/>
            <a:chExt cx="2656504" cy="3188238"/>
          </a:xfrm>
        </p:grpSpPr>
        <p:sp>
          <p:nvSpPr>
            <p:cNvPr name="Freeform 6" id="6"/>
            <p:cNvSpPr/>
            <p:nvPr/>
          </p:nvSpPr>
          <p:spPr>
            <a:xfrm flipH="false" flipV="false" rot="0">
              <a:off x="0" y="0"/>
              <a:ext cx="2656586" cy="3188208"/>
            </a:xfrm>
            <a:custGeom>
              <a:avLst/>
              <a:gdLst/>
              <a:ahLst/>
              <a:cxnLst/>
              <a:rect r="r" b="b" t="t" l="l"/>
              <a:pathLst>
                <a:path h="3188208" w="2656586">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0C3BFE"/>
            </a:solidFill>
          </p:spPr>
        </p:sp>
      </p:grpSp>
      <p:grpSp>
        <p:nvGrpSpPr>
          <p:cNvPr name="Group 7" id="7"/>
          <p:cNvGrpSpPr/>
          <p:nvPr/>
        </p:nvGrpSpPr>
        <p:grpSpPr>
          <a:xfrm rot="0">
            <a:off x="12977642" y="3056888"/>
            <a:ext cx="380297" cy="362766"/>
            <a:chOff x="0" y="0"/>
            <a:chExt cx="587326" cy="560252"/>
          </a:xfrm>
        </p:grpSpPr>
        <p:sp>
          <p:nvSpPr>
            <p:cNvPr name="Freeform 8" id="8"/>
            <p:cNvSpPr/>
            <p:nvPr/>
          </p:nvSpPr>
          <p:spPr>
            <a:xfrm flipH="false" flipV="false" rot="0">
              <a:off x="0" y="0"/>
              <a:ext cx="587375" cy="560197"/>
            </a:xfrm>
            <a:custGeom>
              <a:avLst/>
              <a:gdLst/>
              <a:ahLst/>
              <a:cxnLst/>
              <a:rect r="r" b="b" t="t" l="l"/>
              <a:pathLst>
                <a:path h="560197" w="587375">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0C3BFE"/>
            </a:solidFill>
          </p:spPr>
        </p:sp>
      </p:grpSp>
      <p:grpSp>
        <p:nvGrpSpPr>
          <p:cNvPr name="Group 9" id="9"/>
          <p:cNvGrpSpPr/>
          <p:nvPr/>
        </p:nvGrpSpPr>
        <p:grpSpPr>
          <a:xfrm rot="0">
            <a:off x="12317390" y="732982"/>
            <a:ext cx="1730167" cy="2064402"/>
            <a:chOff x="0" y="0"/>
            <a:chExt cx="2672050" cy="3188238"/>
          </a:xfrm>
        </p:grpSpPr>
        <p:sp>
          <p:nvSpPr>
            <p:cNvPr name="Freeform 10" id="10"/>
            <p:cNvSpPr/>
            <p:nvPr/>
          </p:nvSpPr>
          <p:spPr>
            <a:xfrm flipH="false" flipV="false" rot="0">
              <a:off x="0" y="0"/>
              <a:ext cx="2672132" cy="3188208"/>
            </a:xfrm>
            <a:custGeom>
              <a:avLst/>
              <a:gdLst/>
              <a:ahLst/>
              <a:cxnLst/>
              <a:rect r="r" b="b" t="t" l="l"/>
              <a:pathLst>
                <a:path h="3188208" w="2672132">
                  <a:moveTo>
                    <a:pt x="1350118" y="0"/>
                  </a:moveTo>
                  <a:cubicBezTo>
                    <a:pt x="590685" y="0"/>
                    <a:pt x="0" y="587248"/>
                    <a:pt x="0" y="1342390"/>
                  </a:cubicBezTo>
                  <a:cubicBezTo>
                    <a:pt x="0" y="1957705"/>
                    <a:pt x="421936" y="2489073"/>
                    <a:pt x="1012620" y="2628900"/>
                  </a:cubicBezTo>
                  <a:cubicBezTo>
                    <a:pt x="1350118" y="3188208"/>
                    <a:pt x="1350118" y="3188208"/>
                    <a:pt x="1350118" y="3188208"/>
                  </a:cubicBezTo>
                  <a:cubicBezTo>
                    <a:pt x="1659512" y="2628900"/>
                    <a:pt x="1659512" y="2628900"/>
                    <a:pt x="1659512" y="2628900"/>
                  </a:cubicBezTo>
                  <a:cubicBezTo>
                    <a:pt x="2250197" y="2489073"/>
                    <a:pt x="2672132" y="1957705"/>
                    <a:pt x="2672132" y="1342390"/>
                  </a:cubicBezTo>
                  <a:cubicBezTo>
                    <a:pt x="2672005" y="587248"/>
                    <a:pt x="2081448" y="0"/>
                    <a:pt x="1350118" y="0"/>
                  </a:cubicBezTo>
                  <a:close/>
                  <a:moveTo>
                    <a:pt x="1350118" y="2461133"/>
                  </a:moveTo>
                  <a:cubicBezTo>
                    <a:pt x="731330" y="2461133"/>
                    <a:pt x="225084" y="1957705"/>
                    <a:pt x="225084" y="1342390"/>
                  </a:cubicBezTo>
                  <a:cubicBezTo>
                    <a:pt x="225084" y="727075"/>
                    <a:pt x="731330" y="223647"/>
                    <a:pt x="1350118" y="223647"/>
                  </a:cubicBezTo>
                  <a:cubicBezTo>
                    <a:pt x="1968906" y="223647"/>
                    <a:pt x="2447049" y="727075"/>
                    <a:pt x="2447049" y="1342390"/>
                  </a:cubicBezTo>
                  <a:cubicBezTo>
                    <a:pt x="2447049" y="1957705"/>
                    <a:pt x="1968906" y="2461133"/>
                    <a:pt x="1350118" y="2461133"/>
                  </a:cubicBezTo>
                  <a:close/>
                </a:path>
              </a:pathLst>
            </a:custGeom>
            <a:solidFill>
              <a:srgbClr val="0C3BFE"/>
            </a:solidFill>
          </p:spPr>
        </p:sp>
      </p:grpSp>
      <p:grpSp>
        <p:nvGrpSpPr>
          <p:cNvPr name="Group 11" id="11"/>
          <p:cNvGrpSpPr/>
          <p:nvPr/>
        </p:nvGrpSpPr>
        <p:grpSpPr>
          <a:xfrm rot="0">
            <a:off x="16399483" y="3107898"/>
            <a:ext cx="380297" cy="362766"/>
            <a:chOff x="0" y="0"/>
            <a:chExt cx="587326" cy="560252"/>
          </a:xfrm>
        </p:grpSpPr>
        <p:sp>
          <p:nvSpPr>
            <p:cNvPr name="Freeform 12" id="12"/>
            <p:cNvSpPr/>
            <p:nvPr/>
          </p:nvSpPr>
          <p:spPr>
            <a:xfrm flipH="false" flipV="false" rot="0">
              <a:off x="0" y="0"/>
              <a:ext cx="587375" cy="560197"/>
            </a:xfrm>
            <a:custGeom>
              <a:avLst/>
              <a:gdLst/>
              <a:ahLst/>
              <a:cxnLst/>
              <a:rect r="r" b="b" t="t" l="l"/>
              <a:pathLst>
                <a:path h="560197" w="587375">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0C3BFE"/>
            </a:solidFill>
          </p:spPr>
        </p:sp>
      </p:grpSp>
      <p:grpSp>
        <p:nvGrpSpPr>
          <p:cNvPr name="Group 13" id="13"/>
          <p:cNvGrpSpPr/>
          <p:nvPr/>
        </p:nvGrpSpPr>
        <p:grpSpPr>
          <a:xfrm rot="0">
            <a:off x="15729581" y="707608"/>
            <a:ext cx="1720101" cy="2064402"/>
            <a:chOff x="0" y="0"/>
            <a:chExt cx="2656504" cy="3188238"/>
          </a:xfrm>
        </p:grpSpPr>
        <p:sp>
          <p:nvSpPr>
            <p:cNvPr name="Freeform 14" id="14"/>
            <p:cNvSpPr/>
            <p:nvPr/>
          </p:nvSpPr>
          <p:spPr>
            <a:xfrm flipH="false" flipV="false" rot="0">
              <a:off x="0" y="0"/>
              <a:ext cx="2656586" cy="3188208"/>
            </a:xfrm>
            <a:custGeom>
              <a:avLst/>
              <a:gdLst/>
              <a:ahLst/>
              <a:cxnLst/>
              <a:rect r="r" b="b" t="t" l="l"/>
              <a:pathLst>
                <a:path h="3188208" w="2656586">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0C3BFE"/>
            </a:solidFill>
          </p:spPr>
        </p:sp>
      </p:grpSp>
      <p:sp>
        <p:nvSpPr>
          <p:cNvPr name="Freeform 15" id="15"/>
          <p:cNvSpPr/>
          <p:nvPr/>
        </p:nvSpPr>
        <p:spPr>
          <a:xfrm flipH="false" flipV="false" rot="0">
            <a:off x="9326602" y="1245316"/>
            <a:ext cx="974600" cy="988985"/>
          </a:xfrm>
          <a:custGeom>
            <a:avLst/>
            <a:gdLst/>
            <a:ahLst/>
            <a:cxnLst/>
            <a:rect r="r" b="b" t="t" l="l"/>
            <a:pathLst>
              <a:path h="988985" w="974600">
                <a:moveTo>
                  <a:pt x="0" y="0"/>
                </a:moveTo>
                <a:lnTo>
                  <a:pt x="974600" y="0"/>
                </a:lnTo>
                <a:lnTo>
                  <a:pt x="974600" y="988985"/>
                </a:lnTo>
                <a:lnTo>
                  <a:pt x="0" y="98898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6" id="16"/>
          <p:cNvSpPr/>
          <p:nvPr/>
        </p:nvSpPr>
        <p:spPr>
          <a:xfrm flipH="false" flipV="false" rot="0">
            <a:off x="12726838" y="1245316"/>
            <a:ext cx="911270" cy="898015"/>
          </a:xfrm>
          <a:custGeom>
            <a:avLst/>
            <a:gdLst/>
            <a:ahLst/>
            <a:cxnLst/>
            <a:rect r="r" b="b" t="t" l="l"/>
            <a:pathLst>
              <a:path h="898015" w="911270">
                <a:moveTo>
                  <a:pt x="0" y="0"/>
                </a:moveTo>
                <a:lnTo>
                  <a:pt x="911270" y="0"/>
                </a:lnTo>
                <a:lnTo>
                  <a:pt x="911270" y="898016"/>
                </a:lnTo>
                <a:lnTo>
                  <a:pt x="0" y="89801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0">
            <a:off x="16149983" y="1028700"/>
            <a:ext cx="879297" cy="988985"/>
          </a:xfrm>
          <a:custGeom>
            <a:avLst/>
            <a:gdLst/>
            <a:ahLst/>
            <a:cxnLst/>
            <a:rect r="r" b="b" t="t" l="l"/>
            <a:pathLst>
              <a:path h="988985" w="879297">
                <a:moveTo>
                  <a:pt x="0" y="0"/>
                </a:moveTo>
                <a:lnTo>
                  <a:pt x="879297" y="0"/>
                </a:lnTo>
                <a:lnTo>
                  <a:pt x="879297" y="988985"/>
                </a:lnTo>
                <a:lnTo>
                  <a:pt x="0" y="98898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8" id="18"/>
          <p:cNvSpPr txBox="true"/>
          <p:nvPr/>
        </p:nvSpPr>
        <p:spPr>
          <a:xfrm rot="0">
            <a:off x="854792" y="752032"/>
            <a:ext cx="7415570" cy="1225491"/>
          </a:xfrm>
          <a:prstGeom prst="rect">
            <a:avLst/>
          </a:prstGeom>
        </p:spPr>
        <p:txBody>
          <a:bodyPr anchor="t" rtlCol="false" tIns="0" lIns="0" bIns="0" rIns="0">
            <a:spAutoFit/>
          </a:bodyPr>
          <a:lstStyle/>
          <a:p>
            <a:pPr algn="l" marL="0" indent="0" lvl="0">
              <a:lnSpc>
                <a:spcPts val="4476"/>
              </a:lnSpc>
              <a:spcBef>
                <a:spcPct val="0"/>
              </a:spcBef>
            </a:pPr>
            <a:r>
              <a:rPr lang="en-US" sz="4521" spc="158">
                <a:solidFill>
                  <a:srgbClr val="040506"/>
                </a:solidFill>
                <a:latin typeface="Codec Pro ExtraBold"/>
                <a:ea typeface="Codec Pro ExtraBold"/>
                <a:cs typeface="Codec Pro ExtraBold"/>
                <a:sym typeface="Codec Pro ExtraBold"/>
              </a:rPr>
              <a:t>Pengenalan Kurikulum dan Program Studi</a:t>
            </a:r>
          </a:p>
        </p:txBody>
      </p:sp>
      <p:sp>
        <p:nvSpPr>
          <p:cNvPr name="TextBox 19" id="19"/>
          <p:cNvSpPr txBox="true"/>
          <p:nvPr/>
        </p:nvSpPr>
        <p:spPr>
          <a:xfrm rot="0">
            <a:off x="355087" y="1939423"/>
            <a:ext cx="7700778" cy="7391288"/>
          </a:xfrm>
          <a:prstGeom prst="rect">
            <a:avLst/>
          </a:prstGeom>
        </p:spPr>
        <p:txBody>
          <a:bodyPr anchor="t" rtlCol="false" tIns="0" lIns="0" bIns="0" rIns="0">
            <a:spAutoFit/>
          </a:bodyPr>
          <a:lstStyle/>
          <a:p>
            <a:pPr algn="just">
              <a:lnSpc>
                <a:spcPts val="2881"/>
              </a:lnSpc>
            </a:pPr>
          </a:p>
          <a:p>
            <a:pPr algn="just">
              <a:lnSpc>
                <a:spcPts val="3876"/>
              </a:lnSpc>
            </a:pPr>
            <a:r>
              <a:rPr lang="en-US" sz="2808" spc="275">
                <a:solidFill>
                  <a:srgbClr val="040506"/>
                </a:solidFill>
                <a:latin typeface="Arimo"/>
                <a:ea typeface="Arimo"/>
                <a:cs typeface="Arimo"/>
                <a:sym typeface="Arimo"/>
              </a:rPr>
              <a:t> Struktur kurikulum adalah kerangka yang menentukan alur dan konten pendidikan yang harus ditempuh oleh mahasiswa selama masa studi. Kurikulum mencakup berbagai mata kuliah yang harus diambil dan diselesaikan oleh mahasiswa untuk memenuhi persyaratan kelulusan. Setiap program studi memiliki kurikulum yang dirancang khusus untuk memberikan pengetahuan dan keterampilan yang relevan dengan bidang tersebut. </a:t>
            </a:r>
          </a:p>
          <a:p>
            <a:pPr algn="just">
              <a:lnSpc>
                <a:spcPts val="2881"/>
              </a:lnSpc>
            </a:pPr>
          </a:p>
          <a:p>
            <a:pPr algn="just" marL="0" indent="0" lvl="0">
              <a:lnSpc>
                <a:spcPts val="2881"/>
              </a:lnSpc>
              <a:spcBef>
                <a:spcPct val="0"/>
              </a:spcBef>
            </a:pPr>
          </a:p>
        </p:txBody>
      </p:sp>
      <p:sp>
        <p:nvSpPr>
          <p:cNvPr name="TextBox 20" id="20"/>
          <p:cNvSpPr txBox="true"/>
          <p:nvPr/>
        </p:nvSpPr>
        <p:spPr>
          <a:xfrm rot="0">
            <a:off x="8801946" y="3634579"/>
            <a:ext cx="2338536" cy="522335"/>
          </a:xfrm>
          <a:prstGeom prst="rect">
            <a:avLst/>
          </a:prstGeom>
        </p:spPr>
        <p:txBody>
          <a:bodyPr anchor="t" rtlCol="false" tIns="0" lIns="0" bIns="0" rIns="0">
            <a:spAutoFit/>
          </a:bodyPr>
          <a:lstStyle/>
          <a:p>
            <a:pPr algn="ctr">
              <a:lnSpc>
                <a:spcPts val="4284"/>
              </a:lnSpc>
            </a:pPr>
            <a:r>
              <a:rPr lang="en-US" sz="3060">
                <a:solidFill>
                  <a:srgbClr val="000000"/>
                </a:solidFill>
                <a:latin typeface="Canva Sans Bold"/>
                <a:ea typeface="Canva Sans Bold"/>
                <a:cs typeface="Canva Sans Bold"/>
                <a:sym typeface="Canva Sans Bold"/>
              </a:rPr>
              <a:t>Makul Dasar</a:t>
            </a:r>
          </a:p>
        </p:txBody>
      </p:sp>
      <p:sp>
        <p:nvSpPr>
          <p:cNvPr name="TextBox 21" id="21"/>
          <p:cNvSpPr txBox="true"/>
          <p:nvPr/>
        </p:nvSpPr>
        <p:spPr>
          <a:xfrm rot="0">
            <a:off x="8801946" y="4214064"/>
            <a:ext cx="2338536" cy="7790010"/>
          </a:xfrm>
          <a:prstGeom prst="rect">
            <a:avLst/>
          </a:prstGeom>
        </p:spPr>
        <p:txBody>
          <a:bodyPr anchor="t" rtlCol="false" tIns="0" lIns="0" bIns="0" rIns="0">
            <a:spAutoFit/>
          </a:bodyPr>
          <a:lstStyle/>
          <a:p>
            <a:pPr algn="ctr">
              <a:lnSpc>
                <a:spcPts val="3443"/>
              </a:lnSpc>
            </a:pPr>
            <a:r>
              <a:rPr lang="en-US" sz="2459">
                <a:solidFill>
                  <a:srgbClr val="000000"/>
                </a:solidFill>
                <a:latin typeface="Canva Sans"/>
                <a:ea typeface="Canva Sans"/>
                <a:cs typeface="Canva Sans"/>
                <a:sym typeface="Canva Sans"/>
              </a:rPr>
              <a:t>Mata kuliah dasar mencakup pengetahuan dan keterampilan umum yang diperlukan sebagai fondasi untuk studi lanjutan dalam program studi tersebut.</a:t>
            </a:r>
          </a:p>
          <a:p>
            <a:pPr algn="ctr">
              <a:lnSpc>
                <a:spcPts val="1965"/>
              </a:lnSpc>
            </a:pPr>
          </a:p>
          <a:p>
            <a:pPr algn="ctr">
              <a:lnSpc>
                <a:spcPts val="1965"/>
              </a:lnSpc>
            </a:pPr>
          </a:p>
          <a:p>
            <a:pPr algn="ctr">
              <a:lnSpc>
                <a:spcPts val="1965"/>
              </a:lnSpc>
            </a:pPr>
          </a:p>
          <a:p>
            <a:pPr algn="ctr">
              <a:lnSpc>
                <a:spcPts val="1965"/>
              </a:lnSpc>
            </a:pPr>
          </a:p>
          <a:p>
            <a:pPr algn="ctr">
              <a:lnSpc>
                <a:spcPts val="1965"/>
              </a:lnSpc>
            </a:pPr>
          </a:p>
          <a:p>
            <a:pPr algn="ctr">
              <a:lnSpc>
                <a:spcPts val="1965"/>
              </a:lnSpc>
            </a:pPr>
          </a:p>
          <a:p>
            <a:pPr algn="ctr">
              <a:lnSpc>
                <a:spcPts val="1965"/>
              </a:lnSpc>
            </a:pPr>
          </a:p>
          <a:p>
            <a:pPr algn="ctr">
              <a:lnSpc>
                <a:spcPts val="1965"/>
              </a:lnSpc>
            </a:pPr>
          </a:p>
          <a:p>
            <a:pPr algn="ctr">
              <a:lnSpc>
                <a:spcPts val="1965"/>
              </a:lnSpc>
            </a:pPr>
          </a:p>
        </p:txBody>
      </p:sp>
      <p:sp>
        <p:nvSpPr>
          <p:cNvPr name="TextBox 22" id="22"/>
          <p:cNvSpPr txBox="true"/>
          <p:nvPr/>
        </p:nvSpPr>
        <p:spPr>
          <a:xfrm rot="0">
            <a:off x="12402835" y="3644104"/>
            <a:ext cx="1910209" cy="512019"/>
          </a:xfrm>
          <a:prstGeom prst="rect">
            <a:avLst/>
          </a:prstGeom>
        </p:spPr>
        <p:txBody>
          <a:bodyPr anchor="t" rtlCol="false" tIns="0" lIns="0" bIns="0" rIns="0">
            <a:spAutoFit/>
          </a:bodyPr>
          <a:lstStyle/>
          <a:p>
            <a:pPr algn="ctr">
              <a:lnSpc>
                <a:spcPts val="4328"/>
              </a:lnSpc>
            </a:pPr>
            <a:r>
              <a:rPr lang="en-US" sz="3091">
                <a:solidFill>
                  <a:srgbClr val="000000"/>
                </a:solidFill>
                <a:latin typeface="Canva Sans Bold"/>
                <a:ea typeface="Canva Sans Bold"/>
                <a:cs typeface="Canva Sans Bold"/>
                <a:sym typeface="Canva Sans Bold"/>
              </a:rPr>
              <a:t>Makul Inti</a:t>
            </a:r>
          </a:p>
        </p:txBody>
      </p:sp>
      <p:sp>
        <p:nvSpPr>
          <p:cNvPr name="TextBox 23" id="23"/>
          <p:cNvSpPr txBox="true"/>
          <p:nvPr/>
        </p:nvSpPr>
        <p:spPr>
          <a:xfrm rot="0">
            <a:off x="11905727" y="4109289"/>
            <a:ext cx="2704168" cy="7073099"/>
          </a:xfrm>
          <a:prstGeom prst="rect">
            <a:avLst/>
          </a:prstGeom>
        </p:spPr>
        <p:txBody>
          <a:bodyPr anchor="t" rtlCol="false" tIns="0" lIns="0" bIns="0" rIns="0">
            <a:spAutoFit/>
          </a:bodyPr>
          <a:lstStyle/>
          <a:p>
            <a:pPr algn="ctr">
              <a:lnSpc>
                <a:spcPts val="3474"/>
              </a:lnSpc>
            </a:pPr>
            <a:r>
              <a:rPr lang="en-US" sz="2481">
                <a:solidFill>
                  <a:srgbClr val="000000"/>
                </a:solidFill>
                <a:latin typeface="Canva Sans"/>
                <a:ea typeface="Canva Sans"/>
                <a:cs typeface="Canva Sans"/>
                <a:sym typeface="Canva Sans"/>
              </a:rPr>
              <a:t>Mata kuliah yang secara langsung terkait dengan bidang studi utama dan memberikan pengetahuan serta keterampilan spesifik yang diperlukan untuk profesi di bidang tersebut.</a:t>
            </a:r>
          </a:p>
          <a:p>
            <a:pPr algn="ctr">
              <a:lnSpc>
                <a:spcPts val="2214"/>
              </a:lnSpc>
            </a:pPr>
          </a:p>
          <a:p>
            <a:pPr algn="ctr">
              <a:lnSpc>
                <a:spcPts val="2214"/>
              </a:lnSpc>
            </a:pPr>
          </a:p>
          <a:p>
            <a:pPr algn="ctr">
              <a:lnSpc>
                <a:spcPts val="2214"/>
              </a:lnSpc>
            </a:pPr>
          </a:p>
          <a:p>
            <a:pPr algn="ctr">
              <a:lnSpc>
                <a:spcPts val="2214"/>
              </a:lnSpc>
            </a:pPr>
          </a:p>
          <a:p>
            <a:pPr algn="ctr">
              <a:lnSpc>
                <a:spcPts val="2214"/>
              </a:lnSpc>
            </a:pPr>
          </a:p>
        </p:txBody>
      </p:sp>
      <p:sp>
        <p:nvSpPr>
          <p:cNvPr name="TextBox 24" id="24"/>
          <p:cNvSpPr txBox="true"/>
          <p:nvPr/>
        </p:nvSpPr>
        <p:spPr>
          <a:xfrm rot="0">
            <a:off x="15313505" y="3633743"/>
            <a:ext cx="2552254" cy="522380"/>
          </a:xfrm>
          <a:prstGeom prst="rect">
            <a:avLst/>
          </a:prstGeom>
        </p:spPr>
        <p:txBody>
          <a:bodyPr anchor="t" rtlCol="false" tIns="0" lIns="0" bIns="0" rIns="0">
            <a:spAutoFit/>
          </a:bodyPr>
          <a:lstStyle/>
          <a:p>
            <a:pPr algn="ctr">
              <a:lnSpc>
                <a:spcPts val="4282"/>
              </a:lnSpc>
            </a:pPr>
            <a:r>
              <a:rPr lang="en-US" sz="3058">
                <a:solidFill>
                  <a:srgbClr val="000000"/>
                </a:solidFill>
                <a:latin typeface="Canva Sans Bold"/>
                <a:ea typeface="Canva Sans Bold"/>
                <a:cs typeface="Canva Sans Bold"/>
                <a:sym typeface="Canva Sans Bold"/>
              </a:rPr>
              <a:t>Makul Pilihan</a:t>
            </a:r>
          </a:p>
        </p:txBody>
      </p:sp>
      <p:sp>
        <p:nvSpPr>
          <p:cNvPr name="TextBox 25" id="25"/>
          <p:cNvSpPr txBox="true"/>
          <p:nvPr/>
        </p:nvSpPr>
        <p:spPr>
          <a:xfrm rot="0">
            <a:off x="15313505" y="4118023"/>
            <a:ext cx="2552254" cy="6263639"/>
          </a:xfrm>
          <a:prstGeom prst="rect">
            <a:avLst/>
          </a:prstGeom>
        </p:spPr>
        <p:txBody>
          <a:bodyPr anchor="t" rtlCol="false" tIns="0" lIns="0" bIns="0" rIns="0">
            <a:spAutoFit/>
          </a:bodyPr>
          <a:lstStyle/>
          <a:p>
            <a:pPr algn="ctr">
              <a:lnSpc>
                <a:spcPts val="3360"/>
              </a:lnSpc>
            </a:pPr>
            <a:r>
              <a:rPr lang="en-US" sz="2400">
                <a:solidFill>
                  <a:srgbClr val="000000"/>
                </a:solidFill>
                <a:latin typeface="Canva Sans"/>
                <a:ea typeface="Canva Sans"/>
                <a:cs typeface="Canva Sans"/>
                <a:sym typeface="Canva Sans"/>
              </a:rPr>
              <a:t>Mata kuliah pilihan memberikan fleksibilitas bagi mahasiswa untuk memilih mata kuliah yang sesuai dengan minat dan tujuan karir mereka.</a:t>
            </a:r>
          </a:p>
          <a:p>
            <a:pPr algn="ctr">
              <a:lnSpc>
                <a:spcPts val="3360"/>
              </a:lnSpc>
            </a:pPr>
          </a:p>
          <a:p>
            <a:pPr algn="ctr">
              <a:lnSpc>
                <a:spcPts val="3360"/>
              </a:lnSpc>
            </a:pPr>
          </a:p>
          <a:p>
            <a:pPr algn="ctr">
              <a:lnSpc>
                <a:spcPts val="3360"/>
              </a:lnSpc>
            </a:pPr>
          </a:p>
          <a:p>
            <a:pPr algn="ctr">
              <a:lnSpc>
                <a:spcPts val="3360"/>
              </a:lnSpc>
            </a:pPr>
          </a:p>
          <a:p>
            <a:pPr algn="ctr">
              <a:lnSpc>
                <a:spcPts val="3360"/>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grpSp>
        <p:nvGrpSpPr>
          <p:cNvPr name="Group 3" id="3"/>
          <p:cNvGrpSpPr/>
          <p:nvPr/>
        </p:nvGrpSpPr>
        <p:grpSpPr>
          <a:xfrm rot="0">
            <a:off x="16362190" y="-1331978"/>
            <a:ext cx="3155174" cy="11701684"/>
            <a:chOff x="0" y="0"/>
            <a:chExt cx="3155096" cy="11701395"/>
          </a:xfrm>
        </p:grpSpPr>
        <p:sp>
          <p:nvSpPr>
            <p:cNvPr name="Freeform 4" id="4"/>
            <p:cNvSpPr/>
            <p:nvPr/>
          </p:nvSpPr>
          <p:spPr>
            <a:xfrm flipH="false" flipV="false" rot="0">
              <a:off x="-2794" y="-127"/>
              <a:ext cx="3157890" cy="11701521"/>
            </a:xfrm>
            <a:custGeom>
              <a:avLst/>
              <a:gdLst/>
              <a:ahLst/>
              <a:cxnLst/>
              <a:rect r="r" b="b" t="t" l="l"/>
              <a:pathLst>
                <a:path h="11701521" w="3157890">
                  <a:moveTo>
                    <a:pt x="3157890" y="11661216"/>
                  </a:moveTo>
                  <a:cubicBezTo>
                    <a:pt x="3157890" y="11698921"/>
                    <a:pt x="3153978" y="11701521"/>
                    <a:pt x="3143778" y="11701521"/>
                  </a:cubicBezTo>
                  <a:cubicBezTo>
                    <a:pt x="2096923" y="11700800"/>
                    <a:pt x="1050115" y="11700800"/>
                    <a:pt x="3260" y="11700800"/>
                  </a:cubicBezTo>
                  <a:cubicBezTo>
                    <a:pt x="0" y="11685053"/>
                    <a:pt x="4098" y="11670750"/>
                    <a:pt x="5169" y="11656160"/>
                  </a:cubicBezTo>
                  <a:cubicBezTo>
                    <a:pt x="51185" y="11017334"/>
                    <a:pt x="97247" y="10378653"/>
                    <a:pt x="143402" y="9739973"/>
                  </a:cubicBezTo>
                  <a:cubicBezTo>
                    <a:pt x="209212" y="8829408"/>
                    <a:pt x="275162" y="7918989"/>
                    <a:pt x="340925" y="7008424"/>
                  </a:cubicBezTo>
                  <a:cubicBezTo>
                    <a:pt x="422151" y="5883907"/>
                    <a:pt x="503190" y="4759390"/>
                    <a:pt x="584370" y="3635017"/>
                  </a:cubicBezTo>
                  <a:cubicBezTo>
                    <a:pt x="666853" y="2492730"/>
                    <a:pt x="749383" y="1350588"/>
                    <a:pt x="832099" y="208446"/>
                  </a:cubicBezTo>
                  <a:cubicBezTo>
                    <a:pt x="837130" y="138958"/>
                    <a:pt x="840343" y="67881"/>
                    <a:pt x="848494" y="705"/>
                  </a:cubicBezTo>
                  <a:cubicBezTo>
                    <a:pt x="1613620" y="705"/>
                    <a:pt x="2378745" y="705"/>
                    <a:pt x="3143871" y="0"/>
                  </a:cubicBezTo>
                  <a:cubicBezTo>
                    <a:pt x="3154257" y="0"/>
                    <a:pt x="3157797" y="3883"/>
                    <a:pt x="3157797" y="40722"/>
                  </a:cubicBezTo>
                  <a:cubicBezTo>
                    <a:pt x="3157517" y="3914268"/>
                    <a:pt x="3157517" y="7787814"/>
                    <a:pt x="3157890" y="11661216"/>
                  </a:cubicBezTo>
                  <a:close/>
                </a:path>
              </a:pathLst>
            </a:custGeom>
            <a:blipFill>
              <a:blip r:embed="rId3"/>
              <a:stretch>
                <a:fillRect l="-190476" t="-1" r="-233962" b="-1"/>
              </a:stretch>
            </a:blipFill>
          </p:spPr>
        </p:sp>
      </p:grpSp>
      <p:grpSp>
        <p:nvGrpSpPr>
          <p:cNvPr name="Group 5" id="5"/>
          <p:cNvGrpSpPr/>
          <p:nvPr/>
        </p:nvGrpSpPr>
        <p:grpSpPr>
          <a:xfrm rot="826432">
            <a:off x="-17437884" y="-3960983"/>
            <a:ext cx="19841967" cy="12811076"/>
            <a:chOff x="0" y="0"/>
            <a:chExt cx="5225868" cy="3374111"/>
          </a:xfrm>
        </p:grpSpPr>
        <p:sp>
          <p:nvSpPr>
            <p:cNvPr name="Freeform 6" id="6"/>
            <p:cNvSpPr/>
            <p:nvPr/>
          </p:nvSpPr>
          <p:spPr>
            <a:xfrm flipH="false" flipV="false" rot="0">
              <a:off x="0" y="0"/>
              <a:ext cx="5225868" cy="3374110"/>
            </a:xfrm>
            <a:custGeom>
              <a:avLst/>
              <a:gdLst/>
              <a:ahLst/>
              <a:cxnLst/>
              <a:rect r="r" b="b" t="t" l="l"/>
              <a:pathLst>
                <a:path h="3374110" w="5225868">
                  <a:moveTo>
                    <a:pt x="0" y="0"/>
                  </a:moveTo>
                  <a:lnTo>
                    <a:pt x="5225868" y="0"/>
                  </a:lnTo>
                  <a:lnTo>
                    <a:pt x="5225868" y="3374110"/>
                  </a:lnTo>
                  <a:lnTo>
                    <a:pt x="0" y="3374110"/>
                  </a:lnTo>
                  <a:close/>
                </a:path>
              </a:pathLst>
            </a:custGeom>
            <a:solidFill>
              <a:srgbClr val="0A359A"/>
            </a:solidFill>
          </p:spPr>
        </p:sp>
        <p:sp>
          <p:nvSpPr>
            <p:cNvPr name="TextBox 7" id="7"/>
            <p:cNvSpPr txBox="true"/>
            <p:nvPr/>
          </p:nvSpPr>
          <p:spPr>
            <a:xfrm>
              <a:off x="0" y="-19050"/>
              <a:ext cx="5225868" cy="3393161"/>
            </a:xfrm>
            <a:prstGeom prst="rect">
              <a:avLst/>
            </a:prstGeom>
          </p:spPr>
          <p:txBody>
            <a:bodyPr anchor="ctr" rtlCol="false" tIns="50800" lIns="50800" bIns="50800" rIns="50800"/>
            <a:lstStyle/>
            <a:p>
              <a:pPr algn="ctr">
                <a:lnSpc>
                  <a:spcPts val="2859"/>
                </a:lnSpc>
              </a:pPr>
            </a:p>
          </p:txBody>
        </p:sp>
      </p:grpSp>
      <p:grpSp>
        <p:nvGrpSpPr>
          <p:cNvPr name="Group 8" id="8"/>
          <p:cNvGrpSpPr/>
          <p:nvPr/>
        </p:nvGrpSpPr>
        <p:grpSpPr>
          <a:xfrm rot="773821">
            <a:off x="16026220" y="3282971"/>
            <a:ext cx="47974" cy="8493334"/>
            <a:chOff x="0" y="0"/>
            <a:chExt cx="12635" cy="2236928"/>
          </a:xfrm>
        </p:grpSpPr>
        <p:sp>
          <p:nvSpPr>
            <p:cNvPr name="Freeform 9" id="9"/>
            <p:cNvSpPr/>
            <p:nvPr/>
          </p:nvSpPr>
          <p:spPr>
            <a:xfrm flipH="false" flipV="false" rot="0">
              <a:off x="0" y="0"/>
              <a:ext cx="12635" cy="2236928"/>
            </a:xfrm>
            <a:custGeom>
              <a:avLst/>
              <a:gdLst/>
              <a:ahLst/>
              <a:cxnLst/>
              <a:rect r="r" b="b" t="t" l="l"/>
              <a:pathLst>
                <a:path h="2236928" w="12635">
                  <a:moveTo>
                    <a:pt x="0" y="0"/>
                  </a:moveTo>
                  <a:lnTo>
                    <a:pt x="12635" y="0"/>
                  </a:lnTo>
                  <a:lnTo>
                    <a:pt x="12635" y="2236928"/>
                  </a:lnTo>
                  <a:lnTo>
                    <a:pt x="0" y="2236928"/>
                  </a:lnTo>
                  <a:close/>
                </a:path>
              </a:pathLst>
            </a:custGeom>
            <a:solidFill>
              <a:srgbClr val="1C5739"/>
            </a:solidFill>
          </p:spPr>
        </p:sp>
        <p:sp>
          <p:nvSpPr>
            <p:cNvPr name="TextBox 10" id="10"/>
            <p:cNvSpPr txBox="true"/>
            <p:nvPr/>
          </p:nvSpPr>
          <p:spPr>
            <a:xfrm>
              <a:off x="0" y="-19050"/>
              <a:ext cx="12635" cy="2255978"/>
            </a:xfrm>
            <a:prstGeom prst="rect">
              <a:avLst/>
            </a:prstGeom>
          </p:spPr>
          <p:txBody>
            <a:bodyPr anchor="ctr" rtlCol="false" tIns="50800" lIns="50800" bIns="50800" rIns="50800"/>
            <a:lstStyle/>
            <a:p>
              <a:pPr algn="ctr">
                <a:lnSpc>
                  <a:spcPts val="2859"/>
                </a:lnSpc>
              </a:pPr>
            </a:p>
          </p:txBody>
        </p:sp>
      </p:grpSp>
      <p:grpSp>
        <p:nvGrpSpPr>
          <p:cNvPr name="Group 11" id="11"/>
          <p:cNvGrpSpPr/>
          <p:nvPr/>
        </p:nvGrpSpPr>
        <p:grpSpPr>
          <a:xfrm rot="773821">
            <a:off x="3620072" y="-4801963"/>
            <a:ext cx="47625" cy="8296757"/>
            <a:chOff x="0" y="0"/>
            <a:chExt cx="12543" cy="2185154"/>
          </a:xfrm>
        </p:grpSpPr>
        <p:sp>
          <p:nvSpPr>
            <p:cNvPr name="Freeform 12" id="12"/>
            <p:cNvSpPr/>
            <p:nvPr/>
          </p:nvSpPr>
          <p:spPr>
            <a:xfrm flipH="false" flipV="false" rot="0">
              <a:off x="0" y="0"/>
              <a:ext cx="12543" cy="2185154"/>
            </a:xfrm>
            <a:custGeom>
              <a:avLst/>
              <a:gdLst/>
              <a:ahLst/>
              <a:cxnLst/>
              <a:rect r="r" b="b" t="t" l="l"/>
              <a:pathLst>
                <a:path h="2185154" w="12543">
                  <a:moveTo>
                    <a:pt x="0" y="0"/>
                  </a:moveTo>
                  <a:lnTo>
                    <a:pt x="12543" y="0"/>
                  </a:lnTo>
                  <a:lnTo>
                    <a:pt x="12543" y="2185154"/>
                  </a:lnTo>
                  <a:lnTo>
                    <a:pt x="0" y="2185154"/>
                  </a:lnTo>
                  <a:close/>
                </a:path>
              </a:pathLst>
            </a:custGeom>
            <a:solidFill>
              <a:srgbClr val="397D5A"/>
            </a:solidFill>
          </p:spPr>
        </p:sp>
        <p:sp>
          <p:nvSpPr>
            <p:cNvPr name="TextBox 13" id="13"/>
            <p:cNvSpPr txBox="true"/>
            <p:nvPr/>
          </p:nvSpPr>
          <p:spPr>
            <a:xfrm>
              <a:off x="0" y="-19050"/>
              <a:ext cx="12543" cy="2204204"/>
            </a:xfrm>
            <a:prstGeom prst="rect">
              <a:avLst/>
            </a:prstGeom>
          </p:spPr>
          <p:txBody>
            <a:bodyPr anchor="ctr" rtlCol="false" tIns="50800" lIns="50800" bIns="50800" rIns="50800"/>
            <a:lstStyle/>
            <a:p>
              <a:pPr algn="ctr">
                <a:lnSpc>
                  <a:spcPts val="2859"/>
                </a:lnSpc>
              </a:pPr>
            </a:p>
          </p:txBody>
        </p:sp>
      </p:grpSp>
      <p:sp>
        <p:nvSpPr>
          <p:cNvPr name="Freeform 14" id="14"/>
          <p:cNvSpPr/>
          <p:nvPr/>
        </p:nvSpPr>
        <p:spPr>
          <a:xfrm flipH="false" flipV="false" rot="492613">
            <a:off x="3017958" y="8983459"/>
            <a:ext cx="1251853" cy="1303541"/>
          </a:xfrm>
          <a:custGeom>
            <a:avLst/>
            <a:gdLst/>
            <a:ahLst/>
            <a:cxnLst/>
            <a:rect r="r" b="b" t="t" l="l"/>
            <a:pathLst>
              <a:path h="1303541" w="1251853">
                <a:moveTo>
                  <a:pt x="0" y="0"/>
                </a:moveTo>
                <a:lnTo>
                  <a:pt x="1251853" y="0"/>
                </a:lnTo>
                <a:lnTo>
                  <a:pt x="1251853" y="1303541"/>
                </a:lnTo>
                <a:lnTo>
                  <a:pt x="0" y="130354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5" id="15"/>
          <p:cNvGrpSpPr>
            <a:grpSpLocks noChangeAspect="true"/>
          </p:cNvGrpSpPr>
          <p:nvPr/>
        </p:nvGrpSpPr>
        <p:grpSpPr>
          <a:xfrm rot="0">
            <a:off x="255090" y="5890380"/>
            <a:ext cx="2801925" cy="2801925"/>
            <a:chOff x="0" y="0"/>
            <a:chExt cx="6350000" cy="6350000"/>
          </a:xfrm>
        </p:grpSpPr>
        <p:sp>
          <p:nvSpPr>
            <p:cNvPr name="Freeform 16" id="16"/>
            <p:cNvSpPr/>
            <p:nvPr/>
          </p:nvSpPr>
          <p:spPr>
            <a:xfrm flipH="false" flipV="false" rot="0">
              <a:off x="655320" y="655320"/>
              <a:ext cx="5039360" cy="5039360"/>
            </a:xfrm>
            <a:custGeom>
              <a:avLst/>
              <a:gdLst/>
              <a:ahLst/>
              <a:cxnLst/>
              <a:rect r="r" b="b" t="t" l="l"/>
              <a:pathLst>
                <a:path h="5039360" w="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6"/>
              <a:stretch>
                <a:fillRect l="-76107" t="0" r="-1670" b="0"/>
              </a:stretch>
            </a:blipFill>
          </p:spPr>
        </p:sp>
        <p:sp>
          <p:nvSpPr>
            <p:cNvPr name="Freeform 17" id="17"/>
            <p:cNvSpPr/>
            <p:nvPr/>
          </p:nvSpPr>
          <p:spPr>
            <a:xfrm flipH="false" flipV="false" rot="0">
              <a:off x="0" y="0"/>
              <a:ext cx="6350000" cy="6350000"/>
            </a:xfrm>
            <a:custGeom>
              <a:avLst/>
              <a:gdLst/>
              <a:ahLst/>
              <a:cxnLst/>
              <a:rect r="r" b="b" t="t" l="l"/>
              <a:pathLst>
                <a:path h="6350000" w="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397D5A"/>
            </a:solidFill>
          </p:spPr>
        </p:sp>
      </p:grpSp>
      <p:sp>
        <p:nvSpPr>
          <p:cNvPr name="TextBox 18" id="18"/>
          <p:cNvSpPr txBox="true"/>
          <p:nvPr/>
        </p:nvSpPr>
        <p:spPr>
          <a:xfrm rot="0">
            <a:off x="3454245" y="198459"/>
            <a:ext cx="12714890" cy="9878991"/>
          </a:xfrm>
          <a:prstGeom prst="rect">
            <a:avLst/>
          </a:prstGeom>
        </p:spPr>
        <p:txBody>
          <a:bodyPr anchor="t" rtlCol="false" tIns="0" lIns="0" bIns="0" rIns="0">
            <a:spAutoFit/>
          </a:bodyPr>
          <a:lstStyle/>
          <a:p>
            <a:pPr algn="l">
              <a:lnSpc>
                <a:spcPts val="3409"/>
              </a:lnSpc>
            </a:pPr>
            <a:r>
              <a:rPr lang="en-US" sz="2435">
                <a:solidFill>
                  <a:srgbClr val="000000"/>
                </a:solidFill>
                <a:latin typeface="Open Sauce"/>
                <a:ea typeface="Open Sauce"/>
                <a:cs typeface="Open Sauce"/>
                <a:sym typeface="Open Sauce"/>
              </a:rPr>
              <a:t>I</a:t>
            </a:r>
            <a:r>
              <a:rPr lang="en-US" sz="2435">
                <a:solidFill>
                  <a:srgbClr val="000000"/>
                </a:solidFill>
                <a:latin typeface="Open Sauce Bold"/>
                <a:ea typeface="Open Sauce Bold"/>
                <a:cs typeface="Open Sauce Bold"/>
                <a:sym typeface="Open Sauce Bold"/>
              </a:rPr>
              <a:t>nformasi Mengenai Mata Kuliah Wajib, Pilihan, dan Prasyarat </a:t>
            </a:r>
          </a:p>
          <a:p>
            <a:pPr algn="l">
              <a:lnSpc>
                <a:spcPts val="3409"/>
              </a:lnSpc>
            </a:pPr>
          </a:p>
          <a:p>
            <a:pPr algn="l">
              <a:lnSpc>
                <a:spcPts val="3129"/>
              </a:lnSpc>
            </a:pPr>
            <a:r>
              <a:rPr lang="en-US" sz="2235">
                <a:solidFill>
                  <a:srgbClr val="000000"/>
                </a:solidFill>
                <a:latin typeface="Open Sauce"/>
                <a:ea typeface="Open Sauce"/>
                <a:cs typeface="Open Sauce"/>
                <a:sym typeface="Open Sauce"/>
              </a:rPr>
              <a:t>Mata kuliah dalam kurikulum biasanya dikategorikan sebagai mata kuliah wajib dan mata kuliah pilihan, serta beberapa di antaranya mungkin memiliki prasyarat tertentu.</a:t>
            </a:r>
          </a:p>
          <a:p>
            <a:pPr algn="l">
              <a:lnSpc>
                <a:spcPts val="3129"/>
              </a:lnSpc>
            </a:pPr>
          </a:p>
          <a:p>
            <a:pPr algn="l" marL="482661" indent="-241331" lvl="1">
              <a:lnSpc>
                <a:spcPts val="3129"/>
              </a:lnSpc>
              <a:buAutoNum type="arabicPeriod" startAt="1"/>
            </a:pPr>
            <a:r>
              <a:rPr lang="en-US" sz="2235">
                <a:solidFill>
                  <a:srgbClr val="000000"/>
                </a:solidFill>
                <a:latin typeface="Open Sauce"/>
                <a:ea typeface="Open Sauce"/>
                <a:cs typeface="Open Sauce"/>
                <a:sym typeface="Open Sauce"/>
              </a:rPr>
              <a:t>M</a:t>
            </a:r>
            <a:r>
              <a:rPr lang="en-US" sz="2235">
                <a:solidFill>
                  <a:srgbClr val="000000"/>
                </a:solidFill>
                <a:latin typeface="Open Sauce Bold"/>
                <a:ea typeface="Open Sauce Bold"/>
                <a:cs typeface="Open Sauce Bold"/>
                <a:sym typeface="Open Sauce Bold"/>
              </a:rPr>
              <a:t>ata Kuliah Wajib:</a:t>
            </a:r>
          </a:p>
          <a:p>
            <a:pPr algn="l">
              <a:lnSpc>
                <a:spcPts val="3129"/>
              </a:lnSpc>
            </a:pPr>
            <a:r>
              <a:rPr lang="en-US" sz="2235">
                <a:solidFill>
                  <a:srgbClr val="000000"/>
                </a:solidFill>
                <a:latin typeface="Open Sauce"/>
                <a:ea typeface="Open Sauce"/>
                <a:cs typeface="Open Sauce"/>
                <a:sym typeface="Open Sauce"/>
              </a:rPr>
              <a:t>M</a:t>
            </a:r>
            <a:r>
              <a:rPr lang="en-US" sz="2235">
                <a:solidFill>
                  <a:srgbClr val="000000"/>
                </a:solidFill>
                <a:latin typeface="Open Sauce"/>
                <a:ea typeface="Open Sauce"/>
                <a:cs typeface="Open Sauce"/>
                <a:sym typeface="Open Sauce"/>
              </a:rPr>
              <a:t>ata kuliah yang harus diambil oleh semua mahasiswa dalam program studi tersebut tanpa kecuali. Mata kuliah ini dianggap penting untuk membangun dasar pengetahuan dan keterampilan yang esensial.</a:t>
            </a:r>
          </a:p>
          <a:p>
            <a:pPr algn="l" marL="482661" indent="-241331" lvl="1">
              <a:lnSpc>
                <a:spcPts val="3129"/>
              </a:lnSpc>
              <a:buFont typeface="Arial"/>
              <a:buChar char="•"/>
            </a:pPr>
            <a:r>
              <a:rPr lang="en-US" sz="2235">
                <a:solidFill>
                  <a:srgbClr val="000000"/>
                </a:solidFill>
                <a:latin typeface="Open Sauce"/>
                <a:ea typeface="Open Sauce"/>
                <a:cs typeface="Open Sauce"/>
                <a:sym typeface="Open Sauce"/>
              </a:rPr>
              <a:t>Contoh: Dalam program studi Pendidikan Bahasa Inggris, mata kuliah SPEAKING merupakan mata kuliah wajib.</a:t>
            </a:r>
          </a:p>
          <a:p>
            <a:pPr algn="l">
              <a:lnSpc>
                <a:spcPts val="3129"/>
              </a:lnSpc>
            </a:pPr>
            <a:r>
              <a:rPr lang="en-US" sz="2235">
                <a:solidFill>
                  <a:srgbClr val="000000"/>
                </a:solidFill>
                <a:latin typeface="Open Sauce"/>
                <a:ea typeface="Open Sauce"/>
                <a:cs typeface="Open Sauce"/>
                <a:sym typeface="Open Sauce"/>
              </a:rPr>
              <a:t>   2. </a:t>
            </a:r>
            <a:r>
              <a:rPr lang="en-US" sz="2235">
                <a:solidFill>
                  <a:srgbClr val="000000"/>
                </a:solidFill>
                <a:latin typeface="Open Sauce Bold"/>
                <a:ea typeface="Open Sauce Bold"/>
                <a:cs typeface="Open Sauce Bold"/>
                <a:sym typeface="Open Sauce Bold"/>
              </a:rPr>
              <a:t>Mata Kuliah Pilihan</a:t>
            </a:r>
            <a:r>
              <a:rPr lang="en-US" sz="2235">
                <a:solidFill>
                  <a:srgbClr val="000000"/>
                </a:solidFill>
                <a:latin typeface="Open Sauce"/>
                <a:ea typeface="Open Sauce"/>
                <a:cs typeface="Open Sauce"/>
                <a:sym typeface="Open Sauce"/>
              </a:rPr>
              <a:t>:</a:t>
            </a:r>
          </a:p>
          <a:p>
            <a:pPr algn="l">
              <a:lnSpc>
                <a:spcPts val="3129"/>
              </a:lnSpc>
            </a:pPr>
            <a:r>
              <a:rPr lang="en-US" sz="2235">
                <a:solidFill>
                  <a:srgbClr val="000000"/>
                </a:solidFill>
                <a:latin typeface="Open Sauce"/>
                <a:ea typeface="Open Sauce"/>
                <a:cs typeface="Open Sauce"/>
                <a:sym typeface="Open Sauce"/>
              </a:rPr>
              <a:t>Mata kuliah pilihan memberikan kesempatan kepada mahasiswa untuk memilih mata kuliah yang sesuai dengan minat mereka dan memungkinkan mereka untuk mengeksplorasi topik-topik tertentu lebih dalam.</a:t>
            </a:r>
          </a:p>
          <a:p>
            <a:pPr algn="l" marL="482661" indent="-241331" lvl="1">
              <a:lnSpc>
                <a:spcPts val="3129"/>
              </a:lnSpc>
              <a:buFont typeface="Arial"/>
              <a:buChar char="•"/>
            </a:pPr>
            <a:r>
              <a:rPr lang="en-US" sz="2235">
                <a:solidFill>
                  <a:srgbClr val="000000"/>
                </a:solidFill>
                <a:latin typeface="Open Sauce"/>
                <a:ea typeface="Open Sauce"/>
                <a:cs typeface="Open Sauce"/>
                <a:sym typeface="Open Sauce"/>
              </a:rPr>
              <a:t>Contoh: Dalam program studi Pendidikan Ekonomi, mahasiswa mungkin dapat memilih antara mata kuliah Ekonomi Mikro Lanjutan atau Ekonomi Makro Lanjutan.</a:t>
            </a:r>
          </a:p>
          <a:p>
            <a:pPr algn="l">
              <a:lnSpc>
                <a:spcPts val="3129"/>
              </a:lnSpc>
            </a:pPr>
            <a:r>
              <a:rPr lang="en-US" sz="2235">
                <a:solidFill>
                  <a:srgbClr val="000000"/>
                </a:solidFill>
                <a:latin typeface="Open Sauce"/>
                <a:ea typeface="Open Sauce"/>
                <a:cs typeface="Open Sauce"/>
                <a:sym typeface="Open Sauce"/>
              </a:rPr>
              <a:t>   3. </a:t>
            </a:r>
            <a:r>
              <a:rPr lang="en-US" sz="2235">
                <a:solidFill>
                  <a:srgbClr val="000000"/>
                </a:solidFill>
                <a:latin typeface="Open Sauce Bold"/>
                <a:ea typeface="Open Sauce Bold"/>
                <a:cs typeface="Open Sauce Bold"/>
                <a:sym typeface="Open Sauce Bold"/>
              </a:rPr>
              <a:t>Prasyarat:</a:t>
            </a:r>
          </a:p>
          <a:p>
            <a:pPr algn="l">
              <a:lnSpc>
                <a:spcPts val="3129"/>
              </a:lnSpc>
            </a:pPr>
            <a:r>
              <a:rPr lang="en-US" sz="2235">
                <a:solidFill>
                  <a:srgbClr val="000000"/>
                </a:solidFill>
                <a:latin typeface="Open Sauce"/>
                <a:ea typeface="Open Sauce"/>
                <a:cs typeface="Open Sauce"/>
                <a:sym typeface="Open Sauce"/>
              </a:rPr>
              <a:t>Beberapa mata kuliah memiliki prasyarat, yaitu mata kuliah lain yang harus diselesaikan terlebih dahulu sebelum mahasiswa dapat mengambil mata kuliah tersebut. Prasyarat ini memastikan bahwa mahasiswa memiliki pengetahuan dasar yang diperlukan untuk memahami materi yang lebih lanjut.</a:t>
            </a:r>
          </a:p>
          <a:p>
            <a:pPr algn="l" marL="482661" indent="-241331" lvl="1">
              <a:lnSpc>
                <a:spcPts val="3129"/>
              </a:lnSpc>
              <a:buFont typeface="Arial"/>
              <a:buChar char="•"/>
            </a:pPr>
            <a:r>
              <a:rPr lang="en-US" sz="2235">
                <a:solidFill>
                  <a:srgbClr val="000000"/>
                </a:solidFill>
                <a:latin typeface="Open Sauce"/>
                <a:ea typeface="Open Sauce"/>
                <a:cs typeface="Open Sauce"/>
                <a:sym typeface="Open Sauce"/>
              </a:rPr>
              <a:t>Contoh: Mata kuliah Kalkulus II mungkin memiliki prasyarat Kalkulus I.</a:t>
            </a:r>
          </a:p>
          <a:p>
            <a:pPr algn="l">
              <a:lnSpc>
                <a:spcPts val="3129"/>
              </a:lnSpc>
            </a:pPr>
          </a:p>
          <a:p>
            <a:pPr algn="l" marL="266765" indent="-133382" lvl="1">
              <a:lnSpc>
                <a:spcPts val="1729"/>
              </a:lnSpc>
              <a:buFont typeface="Arial"/>
              <a:buChar char="•"/>
            </a:pPr>
          </a:p>
          <a:p>
            <a:pPr algn="l">
              <a:lnSpc>
                <a:spcPts val="1667"/>
              </a:lnSpc>
            </a:pPr>
          </a:p>
        </p:txBody>
      </p:sp>
      <p:grpSp>
        <p:nvGrpSpPr>
          <p:cNvPr name="Group 19" id="19"/>
          <p:cNvGrpSpPr/>
          <p:nvPr/>
        </p:nvGrpSpPr>
        <p:grpSpPr>
          <a:xfrm rot="0">
            <a:off x="255090" y="941344"/>
            <a:ext cx="2676206" cy="1338103"/>
            <a:chOff x="0" y="0"/>
            <a:chExt cx="812800" cy="406400"/>
          </a:xfrm>
        </p:grpSpPr>
        <p:sp>
          <p:nvSpPr>
            <p:cNvPr name="Freeform 20" id="20"/>
            <p:cNvSpPr/>
            <p:nvPr/>
          </p:nvSpPr>
          <p:spPr>
            <a:xfrm flipH="false" flipV="false" rot="0">
              <a:off x="0" y="0"/>
              <a:ext cx="812800" cy="406400"/>
            </a:xfrm>
            <a:custGeom>
              <a:avLst/>
              <a:gdLst/>
              <a:ahLst/>
              <a:cxnLst/>
              <a:rect r="r" b="b" t="t" l="l"/>
              <a:pathLst>
                <a:path h="406400" w="812800">
                  <a:moveTo>
                    <a:pt x="609600" y="0"/>
                  </a:moveTo>
                  <a:cubicBezTo>
                    <a:pt x="721824" y="0"/>
                    <a:pt x="812800" y="90976"/>
                    <a:pt x="812800" y="203200"/>
                  </a:cubicBezTo>
                  <a:cubicBezTo>
                    <a:pt x="812800" y="315424"/>
                    <a:pt x="721824" y="406400"/>
                    <a:pt x="609600" y="406400"/>
                  </a:cubicBezTo>
                  <a:lnTo>
                    <a:pt x="203200" y="406400"/>
                  </a:lnTo>
                  <a:cubicBezTo>
                    <a:pt x="90976" y="406400"/>
                    <a:pt x="0" y="315424"/>
                    <a:pt x="0" y="203200"/>
                  </a:cubicBezTo>
                  <a:cubicBezTo>
                    <a:pt x="0" y="90976"/>
                    <a:pt x="90976" y="0"/>
                    <a:pt x="203200" y="0"/>
                  </a:cubicBezTo>
                  <a:close/>
                </a:path>
              </a:pathLst>
            </a:custGeom>
            <a:solidFill>
              <a:srgbClr val="F2F2F2"/>
            </a:solidFill>
          </p:spPr>
        </p:sp>
        <p:sp>
          <p:nvSpPr>
            <p:cNvPr name="TextBox 21" id="21"/>
            <p:cNvSpPr txBox="true"/>
            <p:nvPr/>
          </p:nvSpPr>
          <p:spPr>
            <a:xfrm>
              <a:off x="0" y="-38100"/>
              <a:ext cx="812800" cy="444500"/>
            </a:xfrm>
            <a:prstGeom prst="rect">
              <a:avLst/>
            </a:prstGeom>
          </p:spPr>
          <p:txBody>
            <a:bodyPr anchor="ctr" rtlCol="false" tIns="50800" lIns="50800" bIns="50800" rIns="50800"/>
            <a:lstStyle/>
            <a:p>
              <a:pPr algn="ctr">
                <a:lnSpc>
                  <a:spcPts val="4029"/>
                </a:lnSpc>
              </a:pPr>
              <a:r>
                <a:rPr lang="en-US" sz="3099">
                  <a:solidFill>
                    <a:srgbClr val="000000"/>
                  </a:solidFill>
                  <a:latin typeface="Open Sauce Bold"/>
                  <a:ea typeface="Open Sauce Bold"/>
                  <a:cs typeface="Open Sauce Bold"/>
                  <a:sym typeface="Open Sauce Bold"/>
                </a:rPr>
                <a:t>MATA KULIAH</a:t>
              </a: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DFBFB"/>
        </a:solidFill>
      </p:bgPr>
    </p:bg>
    <p:spTree>
      <p:nvGrpSpPr>
        <p:cNvPr id="1" name=""/>
        <p:cNvGrpSpPr/>
        <p:nvPr/>
      </p:nvGrpSpPr>
      <p:grpSpPr>
        <a:xfrm>
          <a:off x="0" y="0"/>
          <a:ext cx="0" cy="0"/>
          <a:chOff x="0" y="0"/>
          <a:chExt cx="0" cy="0"/>
        </a:xfrm>
      </p:grpSpPr>
      <p:sp>
        <p:nvSpPr>
          <p:cNvPr name="TextBox 2" id="2"/>
          <p:cNvSpPr txBox="true"/>
          <p:nvPr/>
        </p:nvSpPr>
        <p:spPr>
          <a:xfrm rot="0">
            <a:off x="2509869" y="321543"/>
            <a:ext cx="15584440" cy="9451107"/>
          </a:xfrm>
          <a:prstGeom prst="rect">
            <a:avLst/>
          </a:prstGeom>
        </p:spPr>
        <p:txBody>
          <a:bodyPr anchor="t" rtlCol="false" tIns="0" lIns="0" bIns="0" rIns="0">
            <a:spAutoFit/>
          </a:bodyPr>
          <a:lstStyle/>
          <a:p>
            <a:pPr algn="ctr">
              <a:lnSpc>
                <a:spcPts val="6312"/>
              </a:lnSpc>
            </a:pPr>
            <a:r>
              <a:rPr lang="en-US" sz="4509">
                <a:solidFill>
                  <a:srgbClr val="000000"/>
                </a:solidFill>
                <a:latin typeface="Canva Sans Bold"/>
                <a:ea typeface="Canva Sans Bold"/>
                <a:cs typeface="Canva Sans Bold"/>
                <a:sym typeface="Canva Sans Bold"/>
              </a:rPr>
              <a:t>Sistem Penilaian </a:t>
            </a:r>
            <a:r>
              <a:rPr lang="en-US" sz="4509">
                <a:solidFill>
                  <a:srgbClr val="000000"/>
                </a:solidFill>
                <a:latin typeface="Canva Sans Bold"/>
                <a:ea typeface="Canva Sans Bold"/>
                <a:cs typeface="Canva Sans Bold"/>
                <a:sym typeface="Canva Sans Bold"/>
              </a:rPr>
              <a:t>dan Evaluasi</a:t>
            </a:r>
          </a:p>
          <a:p>
            <a:pPr algn="l">
              <a:lnSpc>
                <a:spcPts val="4912"/>
              </a:lnSpc>
            </a:pPr>
            <a:r>
              <a:rPr lang="en-US" sz="3509">
                <a:solidFill>
                  <a:srgbClr val="000000"/>
                </a:solidFill>
                <a:latin typeface="Canva Sans"/>
                <a:ea typeface="Canva Sans"/>
                <a:cs typeface="Canva Sans"/>
                <a:sym typeface="Canva Sans"/>
              </a:rPr>
              <a:t>Sistem penilaian di perguruan tinggi dirancang untuk mengukur dan mengevaluasi pencapaian akademik mahasiswa selama masa studi. Penilaian ini mencakup berbagai komponen, seperti ujian, tugas, kehadiran, dan partisipasi kelas, yang semuanya berkontribusi terhadap nilai akhir mahasiswa.</a:t>
            </a:r>
          </a:p>
          <a:p>
            <a:pPr algn="l">
              <a:lnSpc>
                <a:spcPts val="4212"/>
              </a:lnSpc>
            </a:pPr>
          </a:p>
          <a:p>
            <a:pPr algn="l" marL="757624" indent="-378812" lvl="1">
              <a:lnSpc>
                <a:spcPts val="4912"/>
              </a:lnSpc>
              <a:buAutoNum type="arabicPeriod" startAt="1"/>
            </a:pPr>
            <a:r>
              <a:rPr lang="en-US" sz="3509">
                <a:solidFill>
                  <a:srgbClr val="000000"/>
                </a:solidFill>
                <a:latin typeface="Canva Sans Bold"/>
                <a:ea typeface="Canva Sans Bold"/>
                <a:cs typeface="Canva Sans Bold"/>
                <a:sym typeface="Canva Sans Bold"/>
              </a:rPr>
              <a:t>Skala Nilai:</a:t>
            </a:r>
          </a:p>
          <a:p>
            <a:pPr algn="ctr">
              <a:lnSpc>
                <a:spcPts val="4212"/>
              </a:lnSpc>
            </a:pPr>
            <a:r>
              <a:rPr lang="en-US" sz="3009">
                <a:solidFill>
                  <a:srgbClr val="000000"/>
                </a:solidFill>
                <a:latin typeface="Canva Sans"/>
                <a:ea typeface="Canva Sans"/>
                <a:cs typeface="Canva Sans"/>
                <a:sym typeface="Canva Sans"/>
              </a:rPr>
              <a:t>Skala nilai biasanya dinyatakan dalam huruf (A, B, C, D, dan E) atau angka (0-4).</a:t>
            </a:r>
          </a:p>
          <a:p>
            <a:pPr algn="ctr">
              <a:lnSpc>
                <a:spcPts val="4212"/>
              </a:lnSpc>
            </a:pPr>
          </a:p>
          <a:p>
            <a:pPr algn="l">
              <a:lnSpc>
                <a:spcPts val="4912"/>
              </a:lnSpc>
            </a:pPr>
            <a:r>
              <a:rPr lang="en-US" sz="3509">
                <a:solidFill>
                  <a:srgbClr val="000000"/>
                </a:solidFill>
                <a:latin typeface="Canva Sans Bold"/>
                <a:ea typeface="Canva Sans Bold"/>
                <a:cs typeface="Canva Sans Bold"/>
                <a:sym typeface="Canva Sans Bold"/>
              </a:rPr>
              <a:t>A (nilai 4.0): Sangat baik</a:t>
            </a:r>
          </a:p>
          <a:p>
            <a:pPr algn="l">
              <a:lnSpc>
                <a:spcPts val="4912"/>
              </a:lnSpc>
            </a:pPr>
            <a:r>
              <a:rPr lang="en-US" sz="3509">
                <a:solidFill>
                  <a:srgbClr val="000000"/>
                </a:solidFill>
                <a:latin typeface="Canva Sans Bold"/>
                <a:ea typeface="Canva Sans Bold"/>
                <a:cs typeface="Canva Sans Bold"/>
                <a:sym typeface="Canva Sans Bold"/>
              </a:rPr>
              <a:t>B (nilai 3.0): Baik</a:t>
            </a:r>
          </a:p>
          <a:p>
            <a:pPr algn="l">
              <a:lnSpc>
                <a:spcPts val="4912"/>
              </a:lnSpc>
            </a:pPr>
            <a:r>
              <a:rPr lang="en-US" sz="3509">
                <a:solidFill>
                  <a:srgbClr val="000000"/>
                </a:solidFill>
                <a:latin typeface="Canva Sans Bold"/>
                <a:ea typeface="Canva Sans Bold"/>
                <a:cs typeface="Canva Sans Bold"/>
                <a:sym typeface="Canva Sans Bold"/>
              </a:rPr>
              <a:t>C (nilai 2.0): Cukup</a:t>
            </a:r>
          </a:p>
          <a:p>
            <a:pPr algn="l">
              <a:lnSpc>
                <a:spcPts val="4912"/>
              </a:lnSpc>
            </a:pPr>
            <a:r>
              <a:rPr lang="en-US" sz="3509">
                <a:solidFill>
                  <a:srgbClr val="000000"/>
                </a:solidFill>
                <a:latin typeface="Canva Sans Bold"/>
                <a:ea typeface="Canva Sans Bold"/>
                <a:cs typeface="Canva Sans Bold"/>
                <a:sym typeface="Canva Sans Bold"/>
              </a:rPr>
              <a:t>D (nilai 1.0): Kurang</a:t>
            </a:r>
          </a:p>
          <a:p>
            <a:pPr algn="l">
              <a:lnSpc>
                <a:spcPts val="4912"/>
              </a:lnSpc>
            </a:pPr>
            <a:r>
              <a:rPr lang="en-US" sz="3509">
                <a:solidFill>
                  <a:srgbClr val="000000"/>
                </a:solidFill>
                <a:latin typeface="Canva Sans Bold"/>
                <a:ea typeface="Canva Sans Bold"/>
                <a:cs typeface="Canva Sans Bold"/>
                <a:sym typeface="Canva Sans Bold"/>
              </a:rPr>
              <a:t>E (nilai 0.0): Gagal</a:t>
            </a:r>
          </a:p>
          <a:p>
            <a:pPr algn="ctr" marL="282656" indent="-141328" lvl="1">
              <a:lnSpc>
                <a:spcPts val="1832"/>
              </a:lnSpc>
              <a:buAutoNum type="arabicPeriod" startAt="1"/>
            </a:pPr>
          </a:p>
        </p:txBody>
      </p:sp>
      <p:sp>
        <p:nvSpPr>
          <p:cNvPr name="Freeform 3" id="3"/>
          <p:cNvSpPr/>
          <p:nvPr/>
        </p:nvSpPr>
        <p:spPr>
          <a:xfrm flipH="false" flipV="false" rot="0">
            <a:off x="-260986" y="0"/>
            <a:ext cx="2579373" cy="10287000"/>
          </a:xfrm>
          <a:custGeom>
            <a:avLst/>
            <a:gdLst/>
            <a:ahLst/>
            <a:cxnLst/>
            <a:rect r="r" b="b" t="t" l="l"/>
            <a:pathLst>
              <a:path h="10287000" w="2579373">
                <a:moveTo>
                  <a:pt x="0" y="0"/>
                </a:moveTo>
                <a:lnTo>
                  <a:pt x="2579372" y="0"/>
                </a:lnTo>
                <a:lnTo>
                  <a:pt x="2579372" y="10287000"/>
                </a:lnTo>
                <a:lnTo>
                  <a:pt x="0" y="10287000"/>
                </a:lnTo>
                <a:lnTo>
                  <a:pt x="0" y="0"/>
                </a:lnTo>
                <a:close/>
              </a:path>
            </a:pathLst>
          </a:custGeom>
          <a:blipFill>
            <a:blip r:embed="rId2"/>
            <a:stretch>
              <a:fillRect l="-12500" t="0" r="-286317"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DFBFB"/>
        </a:solidFill>
      </p:bgPr>
    </p:bg>
    <p:spTree>
      <p:nvGrpSpPr>
        <p:cNvPr id="1" name=""/>
        <p:cNvGrpSpPr/>
        <p:nvPr/>
      </p:nvGrpSpPr>
      <p:grpSpPr>
        <a:xfrm>
          <a:off x="0" y="0"/>
          <a:ext cx="0" cy="0"/>
          <a:chOff x="0" y="0"/>
          <a:chExt cx="0" cy="0"/>
        </a:xfrm>
      </p:grpSpPr>
      <p:sp>
        <p:nvSpPr>
          <p:cNvPr name="TextBox 2" id="2"/>
          <p:cNvSpPr txBox="true"/>
          <p:nvPr/>
        </p:nvSpPr>
        <p:spPr>
          <a:xfrm rot="0">
            <a:off x="241365" y="247301"/>
            <a:ext cx="16759620" cy="10332027"/>
          </a:xfrm>
          <a:prstGeom prst="rect">
            <a:avLst/>
          </a:prstGeom>
        </p:spPr>
        <p:txBody>
          <a:bodyPr anchor="t" rtlCol="false" tIns="0" lIns="0" bIns="0" rIns="0">
            <a:spAutoFit/>
          </a:bodyPr>
          <a:lstStyle/>
          <a:p>
            <a:pPr algn="l">
              <a:lnSpc>
                <a:spcPts val="4868"/>
              </a:lnSpc>
            </a:pPr>
            <a:r>
              <a:rPr lang="en-US" sz="3477">
                <a:solidFill>
                  <a:srgbClr val="000000"/>
                </a:solidFill>
                <a:latin typeface="Canva Sans"/>
                <a:ea typeface="Canva Sans"/>
                <a:cs typeface="Canva Sans"/>
                <a:sym typeface="Canva Sans"/>
              </a:rPr>
              <a:t>2</a:t>
            </a:r>
            <a:r>
              <a:rPr lang="en-US" sz="3477">
                <a:solidFill>
                  <a:srgbClr val="000000"/>
                </a:solidFill>
                <a:latin typeface="Canva Sans Bold"/>
                <a:ea typeface="Canva Sans Bold"/>
                <a:cs typeface="Canva Sans Bold"/>
                <a:sym typeface="Canva Sans Bold"/>
              </a:rPr>
              <a:t>. Kriteria Kelulusan:</a:t>
            </a:r>
          </a:p>
          <a:p>
            <a:pPr algn="l" marL="1501485" indent="-500495" lvl="2">
              <a:lnSpc>
                <a:spcPts val="4868"/>
              </a:lnSpc>
              <a:buFont typeface="Arial"/>
              <a:buChar char="⚬"/>
            </a:pPr>
            <a:r>
              <a:rPr lang="en-US" sz="3477">
                <a:solidFill>
                  <a:srgbClr val="000000"/>
                </a:solidFill>
                <a:latin typeface="Canva Sans"/>
                <a:ea typeface="Canva Sans"/>
                <a:cs typeface="Canva Sans"/>
                <a:sym typeface="Canva Sans"/>
              </a:rPr>
              <a:t>Kriteria kelulusan </a:t>
            </a:r>
            <a:r>
              <a:rPr lang="en-US" sz="3477">
                <a:solidFill>
                  <a:srgbClr val="000000"/>
                </a:solidFill>
                <a:latin typeface="Canva Sans"/>
                <a:ea typeface="Canva Sans"/>
                <a:cs typeface="Canva Sans"/>
                <a:sym typeface="Canva Sans"/>
              </a:rPr>
              <a:t>ditentukan berdasarkan perolehan nilai minimum pada setiap mata kuliah dan total SKS (Satuan Kredit Semester) yang harus diselesaikan.</a:t>
            </a:r>
          </a:p>
          <a:p>
            <a:pPr algn="l" marL="1501485" indent="-500495" lvl="2">
              <a:lnSpc>
                <a:spcPts val="4868"/>
              </a:lnSpc>
              <a:buFont typeface="Arial"/>
              <a:buChar char="⚬"/>
            </a:pPr>
            <a:r>
              <a:rPr lang="en-US" sz="3477">
                <a:solidFill>
                  <a:srgbClr val="000000"/>
                </a:solidFill>
                <a:latin typeface="Canva Sans"/>
                <a:ea typeface="Canva Sans"/>
                <a:cs typeface="Canva Sans"/>
                <a:sym typeface="Canva Sans"/>
              </a:rPr>
              <a:t>Mahasiswa harus mencapai nilai minimum, biasanya C atau setara, untuk lulus setiap mata kuliah.</a:t>
            </a:r>
          </a:p>
          <a:p>
            <a:pPr algn="l" marL="1501485" indent="-500495" lvl="2">
              <a:lnSpc>
                <a:spcPts val="4868"/>
              </a:lnSpc>
              <a:buFont typeface="Arial"/>
              <a:buChar char="⚬"/>
            </a:pPr>
            <a:r>
              <a:rPr lang="en-US" sz="3477">
                <a:solidFill>
                  <a:srgbClr val="000000"/>
                </a:solidFill>
                <a:latin typeface="Canva Sans"/>
                <a:ea typeface="Canva Sans"/>
                <a:cs typeface="Canva Sans"/>
                <a:sym typeface="Canva Sans"/>
              </a:rPr>
              <a:t>Mahasiswa juga harus menyelesaikan sejumlah SKS yang ditetapkan oleh program studi untuk memenuhi syarat kelulusan.</a:t>
            </a:r>
          </a:p>
          <a:p>
            <a:pPr algn="l">
              <a:lnSpc>
                <a:spcPts val="4868"/>
              </a:lnSpc>
            </a:pPr>
            <a:r>
              <a:rPr lang="en-US" sz="3477">
                <a:solidFill>
                  <a:srgbClr val="000000"/>
                </a:solidFill>
                <a:latin typeface="Canva Sans Bold"/>
                <a:ea typeface="Canva Sans Bold"/>
                <a:cs typeface="Canva Sans Bold"/>
                <a:sym typeface="Canva Sans Bold"/>
              </a:rPr>
              <a:t>3. </a:t>
            </a:r>
            <a:r>
              <a:rPr lang="en-US" sz="3477">
                <a:solidFill>
                  <a:srgbClr val="000000"/>
                </a:solidFill>
                <a:latin typeface="Canva Sans Bold"/>
                <a:ea typeface="Canva Sans Bold"/>
                <a:cs typeface="Canva Sans Bold"/>
                <a:sym typeface="Canva Sans Bold"/>
              </a:rPr>
              <a:t>Cara Menghitung IPK (Indeks Prestasi Kumulatif):</a:t>
            </a:r>
          </a:p>
          <a:p>
            <a:pPr algn="l" marL="1501485" indent="-500495" lvl="2">
              <a:lnSpc>
                <a:spcPts val="4868"/>
              </a:lnSpc>
              <a:buFont typeface="Arial"/>
              <a:buChar char="⚬"/>
            </a:pPr>
            <a:r>
              <a:rPr lang="en-US" sz="3477">
                <a:solidFill>
                  <a:srgbClr val="000000"/>
                </a:solidFill>
                <a:latin typeface="Canva Sans"/>
                <a:ea typeface="Canva Sans"/>
                <a:cs typeface="Canva Sans"/>
                <a:sym typeface="Canva Sans"/>
              </a:rPr>
              <a:t>IPK adalah rata-rata nilai yang diperoleh mahasiswa selama masa studi dan digunakan untuk mengukur pencapaian akademik keseluruhan.</a:t>
            </a:r>
          </a:p>
          <a:p>
            <a:pPr algn="l" marL="1501485" indent="-500495" lvl="2">
              <a:lnSpc>
                <a:spcPts val="4868"/>
              </a:lnSpc>
              <a:buFont typeface="Arial"/>
              <a:buChar char="⚬"/>
            </a:pPr>
            <a:r>
              <a:rPr lang="en-US" sz="3477">
                <a:solidFill>
                  <a:srgbClr val="000000"/>
                </a:solidFill>
                <a:latin typeface="Canva Sans"/>
                <a:ea typeface="Canva Sans"/>
                <a:cs typeface="Canva Sans"/>
                <a:sym typeface="Canva Sans"/>
              </a:rPr>
              <a:t>IPK dihitung dengan menjumlahkan total nilai (dalam bentuk angka) dikalikan dengan SKS setiap mata kuliah, kemudian dibagi dengan total SKS yang telah diambil.</a:t>
            </a:r>
          </a:p>
          <a:p>
            <a:pPr algn="l" marL="1501485" indent="-500495" lvl="2">
              <a:lnSpc>
                <a:spcPts val="4868"/>
              </a:lnSpc>
              <a:buFont typeface="Arial"/>
              <a:buChar char="⚬"/>
            </a:pPr>
            <a:r>
              <a:rPr lang="en-US" sz="3477">
                <a:solidFill>
                  <a:srgbClr val="000000"/>
                </a:solidFill>
                <a:latin typeface="Canva Sans Bold"/>
                <a:ea typeface="Canva Sans Bold"/>
                <a:cs typeface="Canva Sans Bold"/>
                <a:sym typeface="Canva Sans Bold"/>
              </a:rPr>
              <a:t>Rumus IPK:IPK=∑(Nilai×SKS)∑SKSIPK=∑SKS∑(Nilai×SKS)​</a:t>
            </a:r>
          </a:p>
          <a:p>
            <a:pPr algn="l">
              <a:lnSpc>
                <a:spcPts val="4868"/>
              </a:lnSpc>
            </a:pPr>
          </a:p>
          <a:p>
            <a:pPr algn="l">
              <a:lnSpc>
                <a:spcPts val="4868"/>
              </a:lnSpc>
            </a:pPr>
          </a:p>
        </p:txBody>
      </p:sp>
      <p:sp>
        <p:nvSpPr>
          <p:cNvPr name="Freeform 3" id="3"/>
          <p:cNvSpPr/>
          <p:nvPr/>
        </p:nvSpPr>
        <p:spPr>
          <a:xfrm flipH="false" flipV="false" rot="0">
            <a:off x="16060708" y="2641782"/>
            <a:ext cx="2397184" cy="3713947"/>
          </a:xfrm>
          <a:custGeom>
            <a:avLst/>
            <a:gdLst/>
            <a:ahLst/>
            <a:cxnLst/>
            <a:rect r="r" b="b" t="t" l="l"/>
            <a:pathLst>
              <a:path h="3713947" w="2397184">
                <a:moveTo>
                  <a:pt x="0" y="0"/>
                </a:moveTo>
                <a:lnTo>
                  <a:pt x="2397184" y="0"/>
                </a:lnTo>
                <a:lnTo>
                  <a:pt x="2397184" y="3713946"/>
                </a:lnTo>
                <a:lnTo>
                  <a:pt x="0" y="371394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4" id="4"/>
          <p:cNvSpPr txBox="true"/>
          <p:nvPr/>
        </p:nvSpPr>
        <p:spPr>
          <a:xfrm rot="0">
            <a:off x="0" y="9516277"/>
            <a:ext cx="18288000" cy="770723"/>
          </a:xfrm>
          <a:prstGeom prst="rect">
            <a:avLst/>
          </a:prstGeom>
        </p:spPr>
        <p:txBody>
          <a:bodyPr anchor="t" rtlCol="false" tIns="0" lIns="0" bIns="0" rIns="0">
            <a:spAutoFit/>
          </a:bodyPr>
          <a:lstStyle/>
          <a:p>
            <a:pPr algn="ctr">
              <a:lnSpc>
                <a:spcPts val="6344"/>
              </a:lnSpc>
            </a:pPr>
            <a:r>
              <a:rPr lang="en-US" sz="4531">
                <a:solidFill>
                  <a:srgbClr val="0C3BFE"/>
                </a:solidFill>
                <a:latin typeface="Canva Sans Bold"/>
                <a:ea typeface="Canva Sans Bold"/>
                <a:cs typeface="Canva Sans Bold"/>
                <a:sym typeface="Canva Sans Bold"/>
              </a:rPr>
              <a:t>@@@@@@@@@@@@@@@@@@@@@@@@@@@@@@@@@</a:t>
            </a:r>
          </a:p>
        </p:txBody>
      </p:sp>
    </p:spTree>
  </p:cSld>
  <p:clrMapOvr>
    <a:masterClrMapping/>
  </p:clrMapOvr>
</p:sld>
</file>

<file path=ppt/slides/slide7.xml><?xml version="1.0" encoding="utf-8"?>
<p:sld xmlns:p="http://schemas.openxmlformats.org/presentationml/2006/main" xmlns:a="http://schemas.openxmlformats.org/drawingml/2006/main">
  <p:cSld>
    <p:bg>
      <p:bgPr>
        <a:solidFill>
          <a:srgbClr val="FDFBFB"/>
        </a:solidFill>
      </p:bgPr>
    </p:bg>
    <p:spTree>
      <p:nvGrpSpPr>
        <p:cNvPr id="1" name=""/>
        <p:cNvGrpSpPr/>
        <p:nvPr/>
      </p:nvGrpSpPr>
      <p:grpSpPr>
        <a:xfrm>
          <a:off x="0" y="0"/>
          <a:ext cx="0" cy="0"/>
          <a:chOff x="0" y="0"/>
          <a:chExt cx="0" cy="0"/>
        </a:xfrm>
      </p:grpSpPr>
      <p:sp>
        <p:nvSpPr>
          <p:cNvPr name="TextBox 2" id="2"/>
          <p:cNvSpPr txBox="true"/>
          <p:nvPr/>
        </p:nvSpPr>
        <p:spPr>
          <a:xfrm rot="0">
            <a:off x="1307036" y="-85725"/>
            <a:ext cx="16349496" cy="10116438"/>
          </a:xfrm>
          <a:prstGeom prst="rect">
            <a:avLst/>
          </a:prstGeom>
        </p:spPr>
        <p:txBody>
          <a:bodyPr anchor="t" rtlCol="false" tIns="0" lIns="0" bIns="0" rIns="0">
            <a:spAutoFit/>
          </a:bodyPr>
          <a:lstStyle/>
          <a:p>
            <a:pPr algn="ctr">
              <a:lnSpc>
                <a:spcPts val="5726"/>
              </a:lnSpc>
            </a:pPr>
            <a:r>
              <a:rPr lang="en-US" sz="4090">
                <a:solidFill>
                  <a:srgbClr val="000000"/>
                </a:solidFill>
                <a:latin typeface="Canva Sans Bold"/>
                <a:ea typeface="Canva Sans Bold"/>
                <a:cs typeface="Canva Sans Bold"/>
                <a:sym typeface="Canva Sans Bold"/>
              </a:rPr>
              <a:t>Kebijakan Tentang Ujian, Tugas, dan Kehadiran</a:t>
            </a:r>
          </a:p>
          <a:p>
            <a:pPr algn="l">
              <a:lnSpc>
                <a:spcPts val="5726"/>
              </a:lnSpc>
            </a:pPr>
            <a:r>
              <a:rPr lang="en-US" sz="4090">
                <a:solidFill>
                  <a:srgbClr val="000000"/>
                </a:solidFill>
                <a:latin typeface="Canva Sans"/>
                <a:ea typeface="Canva Sans"/>
                <a:cs typeface="Canva Sans"/>
                <a:sym typeface="Canva Sans"/>
              </a:rPr>
              <a:t>Setiap program studi memiliki kebijakan yang mengatur tentang pelaksanaan ujian, pengumpulan tugas, dan kehadiran mahasiswa dalam perkuliahan.</a:t>
            </a:r>
          </a:p>
          <a:p>
            <a:pPr algn="l" marL="883042" indent="-441521" lvl="1">
              <a:lnSpc>
                <a:spcPts val="5726"/>
              </a:lnSpc>
              <a:buAutoNum type="arabicPeriod" startAt="1"/>
            </a:pPr>
            <a:r>
              <a:rPr lang="en-US" sz="4090">
                <a:solidFill>
                  <a:srgbClr val="000000"/>
                </a:solidFill>
                <a:latin typeface="Canva Sans Bold"/>
                <a:ea typeface="Canva Sans Bold"/>
                <a:cs typeface="Canva Sans Bold"/>
                <a:sym typeface="Canva Sans Bold"/>
              </a:rPr>
              <a:t>Ujian:</a:t>
            </a:r>
          </a:p>
          <a:p>
            <a:pPr algn="l" marL="1766084" indent="-588695" lvl="2">
              <a:lnSpc>
                <a:spcPts val="5726"/>
              </a:lnSpc>
              <a:buFont typeface="Arial"/>
              <a:buChar char="⚬"/>
            </a:pPr>
            <a:r>
              <a:rPr lang="en-US" sz="4090">
                <a:solidFill>
                  <a:srgbClr val="000000"/>
                </a:solidFill>
                <a:latin typeface="Canva Sans"/>
                <a:ea typeface="Canva Sans"/>
                <a:cs typeface="Canva Sans"/>
                <a:sym typeface="Canva Sans"/>
              </a:rPr>
              <a:t>Ujian dapat berupa ujian tengah semester (UTS) dan ujian akhir semester (U</a:t>
            </a:r>
            <a:r>
              <a:rPr lang="en-US" sz="4090">
                <a:solidFill>
                  <a:srgbClr val="000000"/>
                </a:solidFill>
                <a:latin typeface="Canva Sans"/>
                <a:ea typeface="Canva Sans"/>
                <a:cs typeface="Canva Sans"/>
                <a:sym typeface="Canva Sans"/>
              </a:rPr>
              <a:t>AS), yang biasanya dilaksanakan di tengah dan akhir semester.</a:t>
            </a:r>
          </a:p>
          <a:p>
            <a:pPr algn="l" marL="1766084" indent="-588695" lvl="2">
              <a:lnSpc>
                <a:spcPts val="5726"/>
              </a:lnSpc>
              <a:buFont typeface="Arial"/>
              <a:buChar char="⚬"/>
            </a:pPr>
            <a:r>
              <a:rPr lang="en-US" sz="4090">
                <a:solidFill>
                  <a:srgbClr val="000000"/>
                </a:solidFill>
                <a:latin typeface="Canva Sans"/>
                <a:ea typeface="Canva Sans"/>
                <a:cs typeface="Canva Sans"/>
                <a:sym typeface="Canva Sans"/>
              </a:rPr>
              <a:t>Ujian dapat berbentuk tertulis, lisan, atau praktik, tergantung pada mata kuliah yang diajarkan.</a:t>
            </a:r>
          </a:p>
          <a:p>
            <a:pPr algn="l" marL="1766084" indent="-588695" lvl="2">
              <a:lnSpc>
                <a:spcPts val="5726"/>
              </a:lnSpc>
              <a:buFont typeface="Arial"/>
              <a:buChar char="⚬"/>
            </a:pPr>
            <a:r>
              <a:rPr lang="en-US" sz="4090">
                <a:solidFill>
                  <a:srgbClr val="000000"/>
                </a:solidFill>
                <a:latin typeface="Canva Sans"/>
                <a:ea typeface="Canva Sans"/>
                <a:cs typeface="Canva Sans"/>
                <a:sym typeface="Canva Sans"/>
              </a:rPr>
              <a:t>Mahasiswa harus mengikuti ujian sesuai dengan jadwal yang ditetapkan dan mematuhi peraturan ujian, seperti membawa kartu ujian dan tidak melakukan kecurangan.</a:t>
            </a:r>
          </a:p>
          <a:p>
            <a:pPr algn="ctr">
              <a:lnSpc>
                <a:spcPts val="5726"/>
              </a:lnSpc>
            </a:pPr>
          </a:p>
        </p:txBody>
      </p:sp>
      <p:grpSp>
        <p:nvGrpSpPr>
          <p:cNvPr name="Group 3" id="3"/>
          <p:cNvGrpSpPr/>
          <p:nvPr/>
        </p:nvGrpSpPr>
        <p:grpSpPr>
          <a:xfrm rot="0">
            <a:off x="0" y="0"/>
            <a:ext cx="1193413" cy="10287000"/>
            <a:chOff x="0" y="0"/>
            <a:chExt cx="314315" cy="2709333"/>
          </a:xfrm>
        </p:grpSpPr>
        <p:sp>
          <p:nvSpPr>
            <p:cNvPr name="Freeform 4" id="4"/>
            <p:cNvSpPr/>
            <p:nvPr/>
          </p:nvSpPr>
          <p:spPr>
            <a:xfrm flipH="false" flipV="false" rot="0">
              <a:off x="0" y="0"/>
              <a:ext cx="314315" cy="2709333"/>
            </a:xfrm>
            <a:custGeom>
              <a:avLst/>
              <a:gdLst/>
              <a:ahLst/>
              <a:cxnLst/>
              <a:rect r="r" b="b" t="t" l="l"/>
              <a:pathLst>
                <a:path h="2709333" w="314315">
                  <a:moveTo>
                    <a:pt x="0" y="0"/>
                  </a:moveTo>
                  <a:lnTo>
                    <a:pt x="314315" y="0"/>
                  </a:lnTo>
                  <a:lnTo>
                    <a:pt x="314315" y="2709333"/>
                  </a:lnTo>
                  <a:lnTo>
                    <a:pt x="0" y="2709333"/>
                  </a:lnTo>
                  <a:close/>
                </a:path>
              </a:pathLst>
            </a:custGeom>
            <a:solidFill>
              <a:srgbClr val="0053BC"/>
            </a:solidFill>
          </p:spPr>
        </p:sp>
        <p:sp>
          <p:nvSpPr>
            <p:cNvPr name="TextBox 5" id="5"/>
            <p:cNvSpPr txBox="true"/>
            <p:nvPr/>
          </p:nvSpPr>
          <p:spPr>
            <a:xfrm>
              <a:off x="0" y="-19050"/>
              <a:ext cx="314315" cy="2728383"/>
            </a:xfrm>
            <a:prstGeom prst="rect">
              <a:avLst/>
            </a:prstGeom>
          </p:spPr>
          <p:txBody>
            <a:bodyPr anchor="ctr" rtlCol="false" tIns="50800" lIns="50800" bIns="50800" rIns="50800"/>
            <a:lstStyle/>
            <a:p>
              <a:pPr algn="ctr">
                <a:lnSpc>
                  <a:spcPts val="2859"/>
                </a:lnSpc>
              </a:pPr>
            </a:p>
          </p:txBody>
        </p:sp>
      </p:grpSp>
      <p:grpSp>
        <p:nvGrpSpPr>
          <p:cNvPr name="Group 6" id="6"/>
          <p:cNvGrpSpPr/>
          <p:nvPr/>
        </p:nvGrpSpPr>
        <p:grpSpPr>
          <a:xfrm rot="0">
            <a:off x="16113483" y="8743950"/>
            <a:ext cx="3086100" cy="3086100"/>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06400" y="0"/>
                  </a:moveTo>
                  <a:lnTo>
                    <a:pt x="812800" y="406400"/>
                  </a:lnTo>
                  <a:lnTo>
                    <a:pt x="406400" y="812800"/>
                  </a:lnTo>
                  <a:lnTo>
                    <a:pt x="0" y="406400"/>
                  </a:lnTo>
                  <a:lnTo>
                    <a:pt x="406400" y="0"/>
                  </a:lnTo>
                  <a:close/>
                </a:path>
              </a:pathLst>
            </a:custGeom>
            <a:solidFill>
              <a:srgbClr val="0053BC"/>
            </a:solidFill>
          </p:spPr>
        </p:sp>
        <p:sp>
          <p:nvSpPr>
            <p:cNvPr name="TextBox 8" id="8"/>
            <p:cNvSpPr txBox="true"/>
            <p:nvPr/>
          </p:nvSpPr>
          <p:spPr>
            <a:xfrm>
              <a:off x="139700" y="120650"/>
              <a:ext cx="533400" cy="552450"/>
            </a:xfrm>
            <a:prstGeom prst="rect">
              <a:avLst/>
            </a:prstGeom>
          </p:spPr>
          <p:txBody>
            <a:bodyPr anchor="ctr" rtlCol="false" tIns="50800" lIns="50800" bIns="50800" rIns="50800"/>
            <a:lstStyle/>
            <a:p>
              <a:pPr algn="ctr">
                <a:lnSpc>
                  <a:spcPts val="2859"/>
                </a:lnSpc>
              </a:pPr>
            </a:p>
          </p:txBody>
        </p:sp>
      </p:grpSp>
    </p:spTree>
  </p:cSld>
  <p:clrMapOvr>
    <a:masterClrMapping/>
  </p:clrMapOvr>
</p:sld>
</file>

<file path=ppt/slides/slide8.xml><?xml version="1.0" encoding="utf-8"?>
<p:sld xmlns:p="http://schemas.openxmlformats.org/presentationml/2006/main" xmlns:a="http://schemas.openxmlformats.org/drawingml/2006/main">
  <p:cSld>
    <p:bg>
      <p:bgPr>
        <a:solidFill>
          <a:srgbClr val="FDFBFB"/>
        </a:solidFill>
      </p:bgPr>
    </p:bg>
    <p:spTree>
      <p:nvGrpSpPr>
        <p:cNvPr id="1" name=""/>
        <p:cNvGrpSpPr/>
        <p:nvPr/>
      </p:nvGrpSpPr>
      <p:grpSpPr>
        <a:xfrm>
          <a:off x="0" y="0"/>
          <a:ext cx="0" cy="0"/>
          <a:chOff x="0" y="0"/>
          <a:chExt cx="0" cy="0"/>
        </a:xfrm>
      </p:grpSpPr>
      <p:sp>
        <p:nvSpPr>
          <p:cNvPr name="TextBox 2" id="2"/>
          <p:cNvSpPr txBox="true"/>
          <p:nvPr/>
        </p:nvSpPr>
        <p:spPr>
          <a:xfrm rot="0">
            <a:off x="1028700" y="171751"/>
            <a:ext cx="16510721" cy="10472742"/>
          </a:xfrm>
          <a:prstGeom prst="rect">
            <a:avLst/>
          </a:prstGeom>
        </p:spPr>
        <p:txBody>
          <a:bodyPr anchor="t" rtlCol="false" tIns="0" lIns="0" bIns="0" rIns="0">
            <a:spAutoFit/>
          </a:bodyPr>
          <a:lstStyle/>
          <a:p>
            <a:pPr algn="l">
              <a:lnSpc>
                <a:spcPts val="4622"/>
              </a:lnSpc>
            </a:pPr>
            <a:r>
              <a:rPr lang="en-US" sz="3301">
                <a:solidFill>
                  <a:srgbClr val="000000"/>
                </a:solidFill>
                <a:latin typeface="Canva Sans Bold"/>
                <a:ea typeface="Canva Sans Bold"/>
                <a:cs typeface="Canva Sans Bold"/>
                <a:sym typeface="Canva Sans Bold"/>
              </a:rPr>
              <a:t>2. Tugas:</a:t>
            </a:r>
          </a:p>
          <a:p>
            <a:pPr algn="just" marL="1425792" indent="-475264" lvl="2">
              <a:lnSpc>
                <a:spcPts val="4622"/>
              </a:lnSpc>
              <a:buFont typeface="Arial"/>
              <a:buChar char="⚬"/>
            </a:pPr>
            <a:r>
              <a:rPr lang="en-US" sz="3301">
                <a:solidFill>
                  <a:srgbClr val="000000"/>
                </a:solidFill>
                <a:latin typeface="Canva Sans"/>
                <a:ea typeface="Canva Sans"/>
                <a:cs typeface="Canva Sans"/>
                <a:sym typeface="Canva Sans"/>
              </a:rPr>
              <a:t>Tugas dapat berupa tugas in</a:t>
            </a:r>
            <a:r>
              <a:rPr lang="en-US" sz="3301">
                <a:solidFill>
                  <a:srgbClr val="000000"/>
                </a:solidFill>
                <a:latin typeface="Canva Sans"/>
                <a:ea typeface="Canva Sans"/>
                <a:cs typeface="Canva Sans"/>
                <a:sym typeface="Canva Sans"/>
              </a:rPr>
              <a:t>dividu atau kelompok yang diberikan oleh dosen untuk memperdalam pemahaman mahasiswa tentang materi yang diajarkan.</a:t>
            </a:r>
          </a:p>
          <a:p>
            <a:pPr algn="just" marL="1425792" indent="-475264" lvl="2">
              <a:lnSpc>
                <a:spcPts val="4622"/>
              </a:lnSpc>
              <a:buFont typeface="Arial"/>
              <a:buChar char="⚬"/>
            </a:pPr>
            <a:r>
              <a:rPr lang="en-US" sz="3301">
                <a:solidFill>
                  <a:srgbClr val="000000"/>
                </a:solidFill>
                <a:latin typeface="Canva Sans"/>
                <a:ea typeface="Canva Sans"/>
                <a:cs typeface="Canva Sans"/>
                <a:sym typeface="Canva Sans"/>
              </a:rPr>
              <a:t>Tugas harus diselesaikan dan dikumpulkan sesuai dengan tenggat waktu yang ditetapkan.</a:t>
            </a:r>
          </a:p>
          <a:p>
            <a:pPr algn="just" marL="1425792" indent="-475264" lvl="2">
              <a:lnSpc>
                <a:spcPts val="4622"/>
              </a:lnSpc>
              <a:buFont typeface="Arial"/>
              <a:buChar char="⚬"/>
            </a:pPr>
            <a:r>
              <a:rPr lang="en-US" sz="3301">
                <a:solidFill>
                  <a:srgbClr val="000000"/>
                </a:solidFill>
                <a:latin typeface="Canva Sans"/>
                <a:ea typeface="Canva Sans"/>
                <a:cs typeface="Canva Sans"/>
                <a:sym typeface="Canva Sans"/>
              </a:rPr>
              <a:t>Penilaian tugas berkontribusi terhadap nilai akhir mata kuliah dan penting untuk mencerminkan pemahaman mahasiswa terhadap materi.</a:t>
            </a:r>
          </a:p>
          <a:p>
            <a:pPr algn="just">
              <a:lnSpc>
                <a:spcPts val="4622"/>
              </a:lnSpc>
            </a:pPr>
            <a:r>
              <a:rPr lang="en-US" sz="3301">
                <a:solidFill>
                  <a:srgbClr val="000000"/>
                </a:solidFill>
                <a:latin typeface="Canva Sans Bold"/>
                <a:ea typeface="Canva Sans Bold"/>
                <a:cs typeface="Canva Sans Bold"/>
                <a:sym typeface="Canva Sans Bold"/>
              </a:rPr>
              <a:t>3. </a:t>
            </a:r>
            <a:r>
              <a:rPr lang="en-US" sz="3301">
                <a:solidFill>
                  <a:srgbClr val="000000"/>
                </a:solidFill>
                <a:latin typeface="Canva Sans Bold"/>
                <a:ea typeface="Canva Sans Bold"/>
                <a:cs typeface="Canva Sans Bold"/>
                <a:sym typeface="Canva Sans Bold"/>
              </a:rPr>
              <a:t>Kehadiran:</a:t>
            </a:r>
          </a:p>
          <a:p>
            <a:pPr algn="just" marL="1425792" indent="-475264" lvl="2">
              <a:lnSpc>
                <a:spcPts val="4622"/>
              </a:lnSpc>
              <a:buFont typeface="Arial"/>
              <a:buChar char="⚬"/>
            </a:pPr>
            <a:r>
              <a:rPr lang="en-US" sz="3301">
                <a:solidFill>
                  <a:srgbClr val="000000"/>
                </a:solidFill>
                <a:latin typeface="Canva Sans"/>
                <a:ea typeface="Canva Sans"/>
                <a:cs typeface="Canva Sans"/>
                <a:sym typeface="Canva Sans"/>
              </a:rPr>
              <a:t>Kehadiran dalam perkuliahan biasanya menjadi salah satu komponen penilaian. Mahasiswa diharapkan untuk hadir dan berpartisipasi aktif dalam setiap sesi perkuliahan.</a:t>
            </a:r>
          </a:p>
          <a:p>
            <a:pPr algn="just" marL="1425792" indent="-475264" lvl="2">
              <a:lnSpc>
                <a:spcPts val="4622"/>
              </a:lnSpc>
              <a:buFont typeface="Arial"/>
              <a:buChar char="⚬"/>
            </a:pPr>
            <a:r>
              <a:rPr lang="en-US" sz="3301">
                <a:solidFill>
                  <a:srgbClr val="000000"/>
                </a:solidFill>
                <a:latin typeface="Canva Sans"/>
                <a:ea typeface="Canva Sans"/>
                <a:cs typeface="Canva Sans"/>
                <a:sym typeface="Canva Sans"/>
              </a:rPr>
              <a:t>Ada batas minimum kehadiran yang harus dipenuhi oleh mahasiswa untuk dapat mengikuti ujian akhir. Biasanya, mahasiswa harus hadir setidaknya 75% dari total sesi perkuliahan.</a:t>
            </a:r>
          </a:p>
          <a:p>
            <a:pPr algn="just" marL="1425792" indent="-475264" lvl="2">
              <a:lnSpc>
                <a:spcPts val="4622"/>
              </a:lnSpc>
              <a:buFont typeface="Arial"/>
              <a:buChar char="⚬"/>
            </a:pPr>
            <a:r>
              <a:rPr lang="en-US" sz="3301">
                <a:solidFill>
                  <a:srgbClr val="000000"/>
                </a:solidFill>
                <a:latin typeface="Canva Sans"/>
                <a:ea typeface="Canva Sans"/>
                <a:cs typeface="Canva Sans"/>
                <a:sym typeface="Canva Sans"/>
              </a:rPr>
              <a:t>Ketidakhadiran yang tidak diizinkan dapat berdampak negatif pada nilai akhir dan partisipasi mahasiswa dalam perkuliahan.</a:t>
            </a:r>
          </a:p>
          <a:p>
            <a:pPr algn="just">
              <a:lnSpc>
                <a:spcPts val="4622"/>
              </a:lnSpc>
            </a:pPr>
          </a:p>
        </p:txBody>
      </p:sp>
      <p:grpSp>
        <p:nvGrpSpPr>
          <p:cNvPr name="Group 3" id="3"/>
          <p:cNvGrpSpPr/>
          <p:nvPr/>
        </p:nvGrpSpPr>
        <p:grpSpPr>
          <a:xfrm rot="0">
            <a:off x="0" y="0"/>
            <a:ext cx="836331" cy="10287000"/>
            <a:chOff x="0" y="0"/>
            <a:chExt cx="220268" cy="2709333"/>
          </a:xfrm>
        </p:grpSpPr>
        <p:sp>
          <p:nvSpPr>
            <p:cNvPr name="Freeform 4" id="4"/>
            <p:cNvSpPr/>
            <p:nvPr/>
          </p:nvSpPr>
          <p:spPr>
            <a:xfrm flipH="false" flipV="false" rot="0">
              <a:off x="0" y="0"/>
              <a:ext cx="220268" cy="2709333"/>
            </a:xfrm>
            <a:custGeom>
              <a:avLst/>
              <a:gdLst/>
              <a:ahLst/>
              <a:cxnLst/>
              <a:rect r="r" b="b" t="t" l="l"/>
              <a:pathLst>
                <a:path h="2709333" w="220268">
                  <a:moveTo>
                    <a:pt x="110134" y="0"/>
                  </a:moveTo>
                  <a:lnTo>
                    <a:pt x="110134" y="0"/>
                  </a:lnTo>
                  <a:cubicBezTo>
                    <a:pt x="139344" y="0"/>
                    <a:pt x="167357" y="11603"/>
                    <a:pt x="188011" y="32258"/>
                  </a:cubicBezTo>
                  <a:cubicBezTo>
                    <a:pt x="208665" y="52912"/>
                    <a:pt x="220268" y="80925"/>
                    <a:pt x="220268" y="110134"/>
                  </a:cubicBezTo>
                  <a:lnTo>
                    <a:pt x="220268" y="2599199"/>
                  </a:lnTo>
                  <a:cubicBezTo>
                    <a:pt x="220268" y="2628409"/>
                    <a:pt x="208665" y="2656422"/>
                    <a:pt x="188011" y="2677076"/>
                  </a:cubicBezTo>
                  <a:cubicBezTo>
                    <a:pt x="167357" y="2697730"/>
                    <a:pt x="139344" y="2709333"/>
                    <a:pt x="110134" y="2709333"/>
                  </a:cubicBezTo>
                  <a:lnTo>
                    <a:pt x="110134" y="2709333"/>
                  </a:lnTo>
                  <a:cubicBezTo>
                    <a:pt x="80925" y="2709333"/>
                    <a:pt x="52912" y="2697730"/>
                    <a:pt x="32258" y="2677076"/>
                  </a:cubicBezTo>
                  <a:cubicBezTo>
                    <a:pt x="11603" y="2656422"/>
                    <a:pt x="0" y="2628409"/>
                    <a:pt x="0" y="2599199"/>
                  </a:cubicBezTo>
                  <a:lnTo>
                    <a:pt x="0" y="110134"/>
                  </a:lnTo>
                  <a:cubicBezTo>
                    <a:pt x="0" y="80925"/>
                    <a:pt x="11603" y="52912"/>
                    <a:pt x="32258" y="32258"/>
                  </a:cubicBezTo>
                  <a:cubicBezTo>
                    <a:pt x="52912" y="11603"/>
                    <a:pt x="80925" y="0"/>
                    <a:pt x="110134" y="0"/>
                  </a:cubicBezTo>
                  <a:close/>
                </a:path>
              </a:pathLst>
            </a:custGeom>
            <a:solidFill>
              <a:srgbClr val="0053BC"/>
            </a:solidFill>
          </p:spPr>
        </p:sp>
        <p:sp>
          <p:nvSpPr>
            <p:cNvPr name="TextBox 5" id="5"/>
            <p:cNvSpPr txBox="true"/>
            <p:nvPr/>
          </p:nvSpPr>
          <p:spPr>
            <a:xfrm>
              <a:off x="0" y="-19050"/>
              <a:ext cx="220268" cy="2728383"/>
            </a:xfrm>
            <a:prstGeom prst="rect">
              <a:avLst/>
            </a:prstGeom>
          </p:spPr>
          <p:txBody>
            <a:bodyPr anchor="ctr" rtlCol="false" tIns="50800" lIns="50800" bIns="50800" rIns="50800"/>
            <a:lstStyle/>
            <a:p>
              <a:pPr algn="ctr">
                <a:lnSpc>
                  <a:spcPts val="2859"/>
                </a:lnSpc>
              </a:pPr>
            </a:p>
          </p:txBody>
        </p:sp>
      </p:grpSp>
    </p:spTree>
  </p:cSld>
  <p:clrMapOvr>
    <a:masterClrMapping/>
  </p:clrMapOvr>
</p:sld>
</file>

<file path=ppt/slides/slide9.xml><?xml version="1.0" encoding="utf-8"?>
<p:sld xmlns:p="http://schemas.openxmlformats.org/presentationml/2006/main" xmlns:a="http://schemas.openxmlformats.org/drawingml/2006/main">
  <p:cSld>
    <p:bg>
      <p:bgPr>
        <a:solidFill>
          <a:srgbClr val="FDFBFB"/>
        </a:solidFill>
      </p:bgPr>
    </p:bg>
    <p:spTree>
      <p:nvGrpSpPr>
        <p:cNvPr id="1" name=""/>
        <p:cNvGrpSpPr/>
        <p:nvPr/>
      </p:nvGrpSpPr>
      <p:grpSpPr>
        <a:xfrm>
          <a:off x="0" y="0"/>
          <a:ext cx="0" cy="0"/>
          <a:chOff x="0" y="0"/>
          <a:chExt cx="0" cy="0"/>
        </a:xfrm>
      </p:grpSpPr>
      <p:sp>
        <p:nvSpPr>
          <p:cNvPr name="TextBox 2" id="2"/>
          <p:cNvSpPr txBox="true"/>
          <p:nvPr/>
        </p:nvSpPr>
        <p:spPr>
          <a:xfrm rot="0">
            <a:off x="1314377" y="727929"/>
            <a:ext cx="16752098" cy="9697338"/>
          </a:xfrm>
          <a:prstGeom prst="rect">
            <a:avLst/>
          </a:prstGeom>
        </p:spPr>
        <p:txBody>
          <a:bodyPr anchor="t" rtlCol="false" tIns="0" lIns="0" bIns="0" rIns="0">
            <a:spAutoFit/>
          </a:bodyPr>
          <a:lstStyle/>
          <a:p>
            <a:pPr algn="ctr">
              <a:lnSpc>
                <a:spcPts val="5621"/>
              </a:lnSpc>
            </a:pPr>
            <a:r>
              <a:rPr lang="en-US" sz="4015">
                <a:solidFill>
                  <a:srgbClr val="000000"/>
                </a:solidFill>
                <a:latin typeface="Canva Sans Bold"/>
                <a:ea typeface="Canva Sans Bold"/>
                <a:cs typeface="Canva Sans Bold"/>
                <a:sym typeface="Canva Sans Bold"/>
              </a:rPr>
              <a:t>Prose</a:t>
            </a:r>
            <a:r>
              <a:rPr lang="en-US" sz="4015">
                <a:solidFill>
                  <a:srgbClr val="000000"/>
                </a:solidFill>
                <a:latin typeface="Canva Sans Bold"/>
                <a:ea typeface="Canva Sans Bold"/>
                <a:cs typeface="Canva Sans Bold"/>
                <a:sym typeface="Canva Sans Bold"/>
              </a:rPr>
              <a:t>dur Remedial atau Ujian Ulang</a:t>
            </a:r>
            <a:r>
              <a:rPr lang="en-US" sz="4015">
                <a:solidFill>
                  <a:srgbClr val="000000"/>
                </a:solidFill>
                <a:latin typeface="Canva Sans"/>
                <a:ea typeface="Canva Sans"/>
                <a:cs typeface="Canva Sans"/>
                <a:sym typeface="Canva Sans"/>
              </a:rPr>
              <a:t>:</a:t>
            </a:r>
          </a:p>
          <a:p>
            <a:pPr algn="l">
              <a:lnSpc>
                <a:spcPts val="4781"/>
              </a:lnSpc>
            </a:pPr>
            <a:r>
              <a:rPr lang="en-US" sz="3415">
                <a:solidFill>
                  <a:srgbClr val="000000"/>
                </a:solidFill>
                <a:latin typeface="Canva Sans"/>
                <a:ea typeface="Canva Sans"/>
                <a:cs typeface="Canva Sans"/>
                <a:sym typeface="Canva Sans"/>
              </a:rPr>
              <a:t>Prosedur remedial atau ujian ulang disediakan untuk membantu mahasiswa yang belum mencapai nilai minimum kelulusan dalam mata kuliah tertentu.</a:t>
            </a:r>
          </a:p>
          <a:p>
            <a:pPr algn="l" marL="737309" indent="-368655" lvl="1">
              <a:lnSpc>
                <a:spcPts val="4781"/>
              </a:lnSpc>
              <a:buAutoNum type="arabicPeriod" startAt="1"/>
            </a:pPr>
            <a:r>
              <a:rPr lang="en-US" sz="3415">
                <a:solidFill>
                  <a:srgbClr val="000000"/>
                </a:solidFill>
                <a:latin typeface="Canva Sans Bold"/>
                <a:ea typeface="Canva Sans Bold"/>
                <a:cs typeface="Canva Sans Bold"/>
                <a:sym typeface="Canva Sans Bold"/>
              </a:rPr>
              <a:t>Remedial:</a:t>
            </a:r>
          </a:p>
          <a:p>
            <a:pPr algn="l" marL="1474619" indent="-491540" lvl="2">
              <a:lnSpc>
                <a:spcPts val="4781"/>
              </a:lnSpc>
              <a:buFont typeface="Arial"/>
              <a:buChar char="⚬"/>
            </a:pPr>
            <a:r>
              <a:rPr lang="en-US" sz="3415">
                <a:solidFill>
                  <a:srgbClr val="000000"/>
                </a:solidFill>
                <a:latin typeface="Canva Sans"/>
                <a:ea typeface="Canva Sans"/>
                <a:cs typeface="Canva Sans"/>
                <a:sym typeface="Canva Sans"/>
              </a:rPr>
              <a:t>Remedial adalah proses pengajaran tambahan yang diberikan kepada mahasiswa yang belum mencapai kompetensi yang diharapkan.</a:t>
            </a:r>
          </a:p>
          <a:p>
            <a:pPr algn="l" marL="1474619" indent="-491540" lvl="2">
              <a:lnSpc>
                <a:spcPts val="4781"/>
              </a:lnSpc>
              <a:buFont typeface="Arial"/>
              <a:buChar char="⚬"/>
            </a:pPr>
            <a:r>
              <a:rPr lang="en-US" sz="3415">
                <a:solidFill>
                  <a:srgbClr val="000000"/>
                </a:solidFill>
                <a:latin typeface="Canva Sans"/>
                <a:ea typeface="Canva Sans"/>
                <a:cs typeface="Canva Sans"/>
                <a:sym typeface="Canva Sans"/>
              </a:rPr>
              <a:t>Remedial dapat berupa kelas tambahan, bimbingan khusus, atau pengulangan materi tertentu yang dianggap sulit oleh mahasiswa.</a:t>
            </a:r>
          </a:p>
          <a:p>
            <a:pPr algn="l" marL="737309" indent="-368655" lvl="1">
              <a:lnSpc>
                <a:spcPts val="4781"/>
              </a:lnSpc>
              <a:buAutoNum type="arabicPeriod" startAt="1"/>
            </a:pPr>
            <a:r>
              <a:rPr lang="en-US" sz="3415">
                <a:solidFill>
                  <a:srgbClr val="000000"/>
                </a:solidFill>
                <a:latin typeface="Canva Sans Bold"/>
                <a:ea typeface="Canva Sans Bold"/>
                <a:cs typeface="Canva Sans Bold"/>
                <a:sym typeface="Canva Sans Bold"/>
              </a:rPr>
              <a:t>Ujian Ulang:</a:t>
            </a:r>
          </a:p>
          <a:p>
            <a:pPr algn="l" marL="1474619" indent="-491540" lvl="2">
              <a:lnSpc>
                <a:spcPts val="4781"/>
              </a:lnSpc>
              <a:buFont typeface="Arial"/>
              <a:buChar char="⚬"/>
            </a:pPr>
            <a:r>
              <a:rPr lang="en-US" sz="3415">
                <a:solidFill>
                  <a:srgbClr val="000000"/>
                </a:solidFill>
                <a:latin typeface="Canva Sans"/>
                <a:ea typeface="Canva Sans"/>
                <a:cs typeface="Canva Sans"/>
                <a:sym typeface="Canva Sans"/>
              </a:rPr>
              <a:t>Ujian ulang adalah kesempatan bagi mahasiswa untuk mengulang ujian yang sebelumnya tidak lulus atau mendapatkan nilai yang rendah.</a:t>
            </a:r>
          </a:p>
          <a:p>
            <a:pPr algn="l" marL="1474619" indent="-491540" lvl="2">
              <a:lnSpc>
                <a:spcPts val="4781"/>
              </a:lnSpc>
              <a:buFont typeface="Arial"/>
              <a:buChar char="⚬"/>
            </a:pPr>
            <a:r>
              <a:rPr lang="en-US" sz="3415">
                <a:solidFill>
                  <a:srgbClr val="000000"/>
                </a:solidFill>
                <a:latin typeface="Canva Sans"/>
                <a:ea typeface="Canva Sans"/>
                <a:cs typeface="Canva Sans"/>
                <a:sym typeface="Canva Sans"/>
              </a:rPr>
              <a:t>Ujian ulang biasanya dilaksanakan setelah ujian utama dan diatur oleh program studi.</a:t>
            </a:r>
          </a:p>
          <a:p>
            <a:pPr algn="l" marL="1474619" indent="-491540" lvl="2">
              <a:lnSpc>
                <a:spcPts val="4781"/>
              </a:lnSpc>
              <a:buFont typeface="Arial"/>
              <a:buChar char="⚬"/>
            </a:pPr>
            <a:r>
              <a:rPr lang="en-US" sz="3415">
                <a:solidFill>
                  <a:srgbClr val="000000"/>
                </a:solidFill>
                <a:latin typeface="Canva Sans"/>
                <a:ea typeface="Canva Sans"/>
                <a:cs typeface="Canva Sans"/>
                <a:sym typeface="Canva Sans"/>
              </a:rPr>
              <a:t>Mahasiswa harus mengikuti prosedur pendaftaran ujian ulang dan membayar biaya yang ditetapkan (jika ada).</a:t>
            </a:r>
          </a:p>
          <a:p>
            <a:pPr algn="l">
              <a:lnSpc>
                <a:spcPts val="4781"/>
              </a:lnSpc>
            </a:pPr>
          </a:p>
        </p:txBody>
      </p:sp>
      <p:grpSp>
        <p:nvGrpSpPr>
          <p:cNvPr name="Group 3" id="3"/>
          <p:cNvGrpSpPr/>
          <p:nvPr/>
        </p:nvGrpSpPr>
        <p:grpSpPr>
          <a:xfrm rot="0">
            <a:off x="0" y="-184924"/>
            <a:ext cx="18288000" cy="998578"/>
            <a:chOff x="0" y="0"/>
            <a:chExt cx="4816593" cy="263000"/>
          </a:xfrm>
        </p:grpSpPr>
        <p:sp>
          <p:nvSpPr>
            <p:cNvPr name="Freeform 4" id="4"/>
            <p:cNvSpPr/>
            <p:nvPr/>
          </p:nvSpPr>
          <p:spPr>
            <a:xfrm flipH="false" flipV="false" rot="0">
              <a:off x="0" y="0"/>
              <a:ext cx="4816592" cy="263000"/>
            </a:xfrm>
            <a:custGeom>
              <a:avLst/>
              <a:gdLst/>
              <a:ahLst/>
              <a:cxnLst/>
              <a:rect r="r" b="b" t="t" l="l"/>
              <a:pathLst>
                <a:path h="263000" w="4816592">
                  <a:moveTo>
                    <a:pt x="0" y="0"/>
                  </a:moveTo>
                  <a:lnTo>
                    <a:pt x="4816592" y="0"/>
                  </a:lnTo>
                  <a:lnTo>
                    <a:pt x="4816592" y="263000"/>
                  </a:lnTo>
                  <a:lnTo>
                    <a:pt x="0" y="263000"/>
                  </a:lnTo>
                  <a:close/>
                </a:path>
              </a:pathLst>
            </a:custGeom>
            <a:solidFill>
              <a:srgbClr val="0053BC"/>
            </a:solidFill>
          </p:spPr>
        </p:sp>
        <p:sp>
          <p:nvSpPr>
            <p:cNvPr name="TextBox 5" id="5"/>
            <p:cNvSpPr txBox="true"/>
            <p:nvPr/>
          </p:nvSpPr>
          <p:spPr>
            <a:xfrm>
              <a:off x="0" y="-19050"/>
              <a:ext cx="4816593" cy="282050"/>
            </a:xfrm>
            <a:prstGeom prst="rect">
              <a:avLst/>
            </a:prstGeom>
          </p:spPr>
          <p:txBody>
            <a:bodyPr anchor="ctr" rtlCol="false" tIns="50800" lIns="50800" bIns="50800" rIns="50800"/>
            <a:lstStyle/>
            <a:p>
              <a:pPr algn="ctr">
                <a:lnSpc>
                  <a:spcPts val="2859"/>
                </a:lnSpc>
              </a:pPr>
            </a:p>
          </p:txBody>
        </p:sp>
      </p:grpSp>
      <p:grpSp>
        <p:nvGrpSpPr>
          <p:cNvPr name="Group 6" id="6"/>
          <p:cNvGrpSpPr/>
          <p:nvPr/>
        </p:nvGrpSpPr>
        <p:grpSpPr>
          <a:xfrm rot="0">
            <a:off x="0" y="813654"/>
            <a:ext cx="813348" cy="9473346"/>
            <a:chOff x="0" y="0"/>
            <a:chExt cx="214215" cy="2495038"/>
          </a:xfrm>
        </p:grpSpPr>
        <p:sp>
          <p:nvSpPr>
            <p:cNvPr name="Freeform 7" id="7"/>
            <p:cNvSpPr/>
            <p:nvPr/>
          </p:nvSpPr>
          <p:spPr>
            <a:xfrm flipH="false" flipV="false" rot="0">
              <a:off x="0" y="0"/>
              <a:ext cx="214215" cy="2495038"/>
            </a:xfrm>
            <a:custGeom>
              <a:avLst/>
              <a:gdLst/>
              <a:ahLst/>
              <a:cxnLst/>
              <a:rect r="r" b="b" t="t" l="l"/>
              <a:pathLst>
                <a:path h="2495038" w="214215">
                  <a:moveTo>
                    <a:pt x="0" y="0"/>
                  </a:moveTo>
                  <a:lnTo>
                    <a:pt x="214215" y="0"/>
                  </a:lnTo>
                  <a:lnTo>
                    <a:pt x="214215" y="2495038"/>
                  </a:lnTo>
                  <a:lnTo>
                    <a:pt x="0" y="2495038"/>
                  </a:lnTo>
                  <a:close/>
                </a:path>
              </a:pathLst>
            </a:custGeom>
            <a:solidFill>
              <a:srgbClr val="0053BC"/>
            </a:solidFill>
          </p:spPr>
        </p:sp>
        <p:sp>
          <p:nvSpPr>
            <p:cNvPr name="TextBox 8" id="8"/>
            <p:cNvSpPr txBox="true"/>
            <p:nvPr/>
          </p:nvSpPr>
          <p:spPr>
            <a:xfrm>
              <a:off x="0" y="-19050"/>
              <a:ext cx="214215" cy="2514088"/>
            </a:xfrm>
            <a:prstGeom prst="rect">
              <a:avLst/>
            </a:prstGeom>
          </p:spPr>
          <p:txBody>
            <a:bodyPr anchor="ctr" rtlCol="false" tIns="50800" lIns="50800" bIns="50800" rIns="50800"/>
            <a:lstStyle/>
            <a:p>
              <a:pPr algn="ctr">
                <a:lnSpc>
                  <a:spcPts val="2859"/>
                </a:lnSpc>
              </a:p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DAGM4sf9McE</dc:identifier>
  <dcterms:modified xsi:type="dcterms:W3CDTF">2011-08-01T06:04:30Z</dcterms:modified>
  <cp:revision>1</cp:revision>
  <dc:title>BIDANG AKADEMIK PK2MB FKIP 2024</dc:title>
</cp:coreProperties>
</file>