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0" r:id="rId1"/>
  </p:sldMasterIdLst>
  <p:notesMasterIdLst>
    <p:notesMasterId r:id="rId9"/>
  </p:notesMasterIdLst>
  <p:sldIdLst>
    <p:sldId id="256" r:id="rId2"/>
    <p:sldId id="257" r:id="rId3"/>
    <p:sldId id="415" r:id="rId4"/>
    <p:sldId id="416" r:id="rId5"/>
    <p:sldId id="418" r:id="rId6"/>
    <p:sldId id="417" r:id="rId7"/>
    <p:sldId id="414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A00"/>
    <a:srgbClr val="007033"/>
    <a:srgbClr val="FE9202"/>
    <a:srgbClr val="D47A02"/>
    <a:srgbClr val="E39A39"/>
    <a:srgbClr val="1D3A00"/>
    <a:srgbClr val="E7FF01"/>
    <a:srgbClr val="5EEC3C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0"/>
  </p:normalViewPr>
  <p:slideViewPr>
    <p:cSldViewPr>
      <p:cViewPr varScale="1">
        <p:scale>
          <a:sx n="117" d="100"/>
          <a:sy n="117" d="100"/>
        </p:scale>
        <p:origin x="184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8/6/24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0"/>
            <a:ext cx="5950761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706411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2571749"/>
            <a:ext cx="4138550" cy="1701419"/>
          </a:xfrm>
        </p:spPr>
        <p:txBody>
          <a:bodyPr anchor="t">
            <a:normAutofit/>
          </a:bodyPr>
          <a:lstStyle>
            <a:lvl1pPr algn="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206" y="1701590"/>
            <a:ext cx="4018200" cy="870160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43462" y="2447139"/>
            <a:ext cx="3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8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7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164567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5568" cy="807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0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7752856" y="300504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536" y="604363"/>
            <a:ext cx="994889" cy="393309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6564" y="727807"/>
            <a:ext cx="4850177" cy="3809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AAE5B38-7A24-2234-5EEA-06EDADD63B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3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6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620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1643882" y="222193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2360440"/>
            <a:ext cx="5967420" cy="1068560"/>
          </a:xfrm>
        </p:spPr>
        <p:txBody>
          <a:bodyPr anchor="t">
            <a:normAutofit/>
          </a:bodyPr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477" y="1701590"/>
            <a:ext cx="5843948" cy="658851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1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3"/>
            <a:ext cx="5963238" cy="8112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4031" y="1539087"/>
            <a:ext cx="2918970" cy="2998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977" y="1539086"/>
            <a:ext cx="2920667" cy="2998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7129" y="480917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0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1645238" y="477318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4"/>
            <a:ext cx="5967420" cy="808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6964" y="1539086"/>
            <a:ext cx="2922350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6964" y="2138498"/>
            <a:ext cx="2920217" cy="230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975" y="1539086"/>
            <a:ext cx="2924849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976" y="2138498"/>
            <a:ext cx="2924849" cy="230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5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47129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0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165616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43" y="961839"/>
            <a:ext cx="1998271" cy="1427431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15" y="604363"/>
            <a:ext cx="4084709" cy="39330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2" y="2389616"/>
            <a:ext cx="1998271" cy="1789798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0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0296" y="2422"/>
            <a:ext cx="3472301" cy="51435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6015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430" y="961839"/>
            <a:ext cx="2978240" cy="1425355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1" y="2387196"/>
            <a:ext cx="2978906" cy="1789796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6" y="1578901"/>
            <a:ext cx="7020154" cy="3564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2313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8748" cy="807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199" y="1539087"/>
            <a:ext cx="5847405" cy="2998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607549" y="3952953"/>
            <a:ext cx="1997047" cy="13716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3074F12-AA26-4AC8-9962-C36BB8F32554}" type="datetimeFigureOut">
              <a:rPr lang="en-US" smtClean="0"/>
              <a:pPr/>
              <a:t>8/6/24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677848" y="2745858"/>
            <a:ext cx="4414014" cy="134382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6" y="123445"/>
            <a:ext cx="477545" cy="242138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21532" y="0"/>
            <a:ext cx="3428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E49AD-5DEA-5F0C-E81A-5CB128B1738D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783784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55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81962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31720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81478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31236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54005"/>
            <a:ext cx="9144000" cy="76352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Dr. Ismet, </a:t>
            </a:r>
            <a:r>
              <a:rPr lang="en-US" sz="3200" b="1" dirty="0" err="1">
                <a:solidFill>
                  <a:schemeClr val="bg2"/>
                </a:solidFill>
              </a:rPr>
              <a:t>M.Si</a:t>
            </a:r>
            <a:r>
              <a:rPr lang="en-US" sz="3200" b="1" dirty="0">
                <a:solidFill>
                  <a:schemeClr val="bg2"/>
                </a:solidFill>
              </a:rPr>
              <a:t> (</a:t>
            </a:r>
            <a:r>
              <a:rPr lang="en-US" sz="3200" b="1" dirty="0" err="1">
                <a:solidFill>
                  <a:schemeClr val="bg2"/>
                </a:solidFill>
              </a:rPr>
              <a:t>Wadek</a:t>
            </a:r>
            <a:r>
              <a:rPr lang="en-US" sz="3200" b="1" dirty="0">
                <a:solidFill>
                  <a:schemeClr val="bg2"/>
                </a:solidFill>
              </a:rPr>
              <a:t> III FKIP)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287E19-BFFF-9884-08D5-2AA7D514F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2" y="0"/>
            <a:ext cx="9144000" cy="4354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397574-CCF5-A26C-27EE-A001C460592F}"/>
              </a:ext>
            </a:extLst>
          </p:cNvPr>
          <p:cNvSpPr txBox="1"/>
          <p:nvPr/>
        </p:nvSpPr>
        <p:spPr>
          <a:xfrm>
            <a:off x="-9150" y="3701433"/>
            <a:ext cx="9144000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6C1A00"/>
                </a:solidFill>
              </a:rPr>
              <a:t>Informasi</a:t>
            </a:r>
            <a:r>
              <a:rPr lang="en-US" sz="4000" b="1" dirty="0">
                <a:solidFill>
                  <a:srgbClr val="6C1A00"/>
                </a:solidFill>
              </a:rPr>
              <a:t> </a:t>
            </a:r>
            <a:r>
              <a:rPr lang="en-US" sz="4000" b="1" dirty="0" err="1">
                <a:solidFill>
                  <a:srgbClr val="6C1A00"/>
                </a:solidFill>
              </a:rPr>
              <a:t>Bidang</a:t>
            </a:r>
            <a:r>
              <a:rPr lang="en-US" sz="4000" b="1" dirty="0">
                <a:solidFill>
                  <a:srgbClr val="6C1A00"/>
                </a:solidFill>
              </a:rPr>
              <a:t> </a:t>
            </a:r>
            <a:r>
              <a:rPr lang="en-US" sz="4000" b="1" dirty="0" err="1">
                <a:solidFill>
                  <a:srgbClr val="6C1A00"/>
                </a:solidFill>
              </a:rPr>
              <a:t>Kemahasiswaan</a:t>
            </a:r>
            <a:endParaRPr lang="en-US" sz="4000" b="1" dirty="0">
              <a:solidFill>
                <a:srgbClr val="6C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BEB15F-EB11-F224-62B1-989727ACB990}"/>
              </a:ext>
            </a:extLst>
          </p:cNvPr>
          <p:cNvSpPr txBox="1">
            <a:spLocks/>
          </p:cNvSpPr>
          <p:nvPr/>
        </p:nvSpPr>
        <p:spPr>
          <a:xfrm>
            <a:off x="10276" y="128470"/>
            <a:ext cx="9133724" cy="8174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Urgensi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Kemahasiswaan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50F18F-A300-10C3-B2A0-7CE51D87870B}"/>
              </a:ext>
            </a:extLst>
          </p:cNvPr>
          <p:cNvSpPr txBox="1"/>
          <p:nvPr/>
        </p:nvSpPr>
        <p:spPr>
          <a:xfrm>
            <a:off x="601670" y="1232922"/>
            <a:ext cx="794066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Visi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misi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dan program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Kerja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Dekan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FKIP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Indikator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kinerja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Utama 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Pengembangan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Potensi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Mahasiswa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Tuntutan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dunia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Kerja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Kampus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sebagai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sarana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olah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hati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Olah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rasa,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olah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pikiran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olah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raga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Internasionalisasi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CF66A-CF0F-6E36-5ED8-C7C152D1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846"/>
            <a:ext cx="9144000" cy="763525"/>
          </a:xfrm>
          <a:solidFill>
            <a:srgbClr val="007033"/>
          </a:solidFill>
        </p:spPr>
        <p:txBody>
          <a:bodyPr>
            <a:normAutofit/>
          </a:bodyPr>
          <a:lstStyle/>
          <a:p>
            <a:r>
              <a:rPr lang="en-US" dirty="0" err="1"/>
              <a:t>Komitmen</a:t>
            </a:r>
            <a:r>
              <a:rPr lang="en-US" dirty="0"/>
              <a:t> FKIP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Kemahasiswaan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C5F9E-98E3-6E82-014F-E4F8B8AB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0" y="1044700"/>
            <a:ext cx="7940660" cy="3817625"/>
          </a:xfrm>
        </p:spPr>
        <p:txBody>
          <a:bodyPr>
            <a:normAutofit/>
          </a:bodyPr>
          <a:lstStyle/>
          <a:p>
            <a:r>
              <a:rPr lang="en-US" sz="1800" dirty="0" err="1"/>
              <a:t>Dukungan</a:t>
            </a:r>
            <a:r>
              <a:rPr lang="en-US" sz="1800" dirty="0"/>
              <a:t>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(BEM, BO, HIMMA)</a:t>
            </a:r>
          </a:p>
          <a:p>
            <a:r>
              <a:rPr lang="en-US" sz="1800" dirty="0" err="1"/>
              <a:t>Dukungan</a:t>
            </a:r>
            <a:r>
              <a:rPr lang="en-US" sz="1800" dirty="0"/>
              <a:t>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Kewirausahaan</a:t>
            </a:r>
            <a:endParaRPr lang="en-US" sz="1800" dirty="0"/>
          </a:p>
          <a:p>
            <a:r>
              <a:rPr lang="en-US" sz="1800" dirty="0" err="1"/>
              <a:t>Dukungan</a:t>
            </a:r>
            <a:r>
              <a:rPr lang="en-US" sz="1800" dirty="0"/>
              <a:t>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karir</a:t>
            </a:r>
            <a:r>
              <a:rPr lang="en-US" sz="1800" dirty="0"/>
              <a:t>, </a:t>
            </a:r>
            <a:r>
              <a:rPr lang="en-US" sz="1800" dirty="0" err="1"/>
              <a:t>minat</a:t>
            </a:r>
            <a:r>
              <a:rPr lang="en-US" sz="1800" dirty="0"/>
              <a:t>, </a:t>
            </a:r>
            <a:r>
              <a:rPr lang="en-US" sz="1800" dirty="0" err="1"/>
              <a:t>bakat</a:t>
            </a:r>
            <a:r>
              <a:rPr lang="en-US" sz="1800" dirty="0"/>
              <a:t> (CDC)</a:t>
            </a:r>
          </a:p>
          <a:p>
            <a:r>
              <a:rPr lang="en-US" sz="1800" dirty="0" err="1"/>
              <a:t>Dukungan</a:t>
            </a:r>
            <a:r>
              <a:rPr lang="en-US" sz="1800" dirty="0"/>
              <a:t>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Karakter</a:t>
            </a:r>
            <a:r>
              <a:rPr lang="en-US" sz="1800" dirty="0"/>
              <a:t> (FKIP </a:t>
            </a:r>
            <a:r>
              <a:rPr lang="en-US" sz="1800" dirty="0" err="1"/>
              <a:t>Mengaji</a:t>
            </a:r>
            <a:r>
              <a:rPr lang="en-US" sz="1800" dirty="0"/>
              <a:t>, </a:t>
            </a:r>
            <a:r>
              <a:rPr lang="en-US" sz="1800" dirty="0" err="1"/>
              <a:t>fkip</a:t>
            </a:r>
            <a:r>
              <a:rPr lang="en-US" sz="1800" dirty="0"/>
              <a:t> </a:t>
            </a:r>
            <a:r>
              <a:rPr lang="en-US" sz="1800" dirty="0" err="1"/>
              <a:t>Berbagi</a:t>
            </a:r>
            <a:r>
              <a:rPr lang="en-US" sz="1800" dirty="0"/>
              <a:t>, </a:t>
            </a:r>
            <a:r>
              <a:rPr lang="en-US" sz="1800" dirty="0" err="1"/>
              <a:t>dsb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Dukungan</a:t>
            </a:r>
            <a:r>
              <a:rPr lang="en-US" sz="1800" dirty="0"/>
              <a:t>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Kreativitas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endParaRPr lang="en-US" sz="1800" dirty="0"/>
          </a:p>
          <a:p>
            <a:r>
              <a:rPr lang="en-US" sz="1800" dirty="0" err="1"/>
              <a:t>Layanan</a:t>
            </a:r>
            <a:r>
              <a:rPr lang="en-US" sz="1800" dirty="0"/>
              <a:t> </a:t>
            </a:r>
            <a:r>
              <a:rPr lang="en-US" sz="1800" dirty="0" err="1"/>
              <a:t>Beasiswa</a:t>
            </a:r>
            <a:endParaRPr lang="en-US" sz="1800" dirty="0"/>
          </a:p>
          <a:p>
            <a:r>
              <a:rPr lang="en-US" sz="1800" dirty="0" err="1"/>
              <a:t>Layanan</a:t>
            </a:r>
            <a:r>
              <a:rPr lang="en-US" sz="1800" dirty="0"/>
              <a:t> social  (Peer counseling, asrama, </a:t>
            </a:r>
            <a:r>
              <a:rPr lang="en-US" sz="1800" dirty="0" err="1"/>
              <a:t>dsb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050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09FA-D1A2-4BBB-70E1-8726E178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" y="1350110"/>
            <a:ext cx="9144000" cy="763525"/>
          </a:xfrm>
          <a:solidFill>
            <a:srgbClr val="007033"/>
          </a:solidFill>
        </p:spPr>
        <p:txBody>
          <a:bodyPr>
            <a:normAutofit/>
          </a:bodyPr>
          <a:lstStyle/>
          <a:p>
            <a:pPr algn="ctr"/>
            <a:r>
              <a:rPr lang="en-US" dirty="0" err="1"/>
              <a:t>Hak</a:t>
            </a:r>
            <a:r>
              <a:rPr lang="en-US" dirty="0"/>
              <a:t>,  </a:t>
            </a:r>
            <a:r>
              <a:rPr lang="en-US" dirty="0" err="1"/>
              <a:t>Larangan</a:t>
            </a:r>
            <a:r>
              <a:rPr lang="en-US" dirty="0"/>
              <a:t>, dan </a:t>
            </a:r>
            <a:r>
              <a:rPr lang="en-US" dirty="0" err="1"/>
              <a:t>Sanksi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09FA-D1A2-4BBB-70E1-8726E178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470"/>
            <a:ext cx="9144000" cy="763525"/>
          </a:xfrm>
          <a:solidFill>
            <a:srgbClr val="007033"/>
          </a:solidFill>
        </p:spPr>
        <p:txBody>
          <a:bodyPr>
            <a:normAutofit/>
          </a:bodyPr>
          <a:lstStyle/>
          <a:p>
            <a:pPr algn="l"/>
            <a:r>
              <a:rPr lang="en-US" sz="3600" dirty="0" err="1"/>
              <a:t>Hak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00C7-DF0D-E78C-C02E-861F4BE9F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0" y="775868"/>
            <a:ext cx="7940660" cy="4367632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dirty="0" err="1"/>
              <a:t>Memperoleh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   </a:t>
            </a:r>
            <a:r>
              <a:rPr lang="en-US" sz="1800" dirty="0" err="1"/>
              <a:t>layanan</a:t>
            </a:r>
            <a:r>
              <a:rPr lang="en-US" sz="1800" dirty="0"/>
              <a:t> </a:t>
            </a:r>
            <a:r>
              <a:rPr lang="en-US" sz="1800" dirty="0" err="1"/>
              <a:t>konseling</a:t>
            </a:r>
            <a:r>
              <a:rPr lang="en-US" sz="1800" dirty="0"/>
              <a:t> dan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karir</a:t>
            </a:r>
            <a:r>
              <a:rPr lang="en-US" sz="18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err="1"/>
              <a:t>Memperoleh</a:t>
            </a:r>
            <a:r>
              <a:rPr lang="en-US" sz="1800" dirty="0"/>
              <a:t> </a:t>
            </a:r>
            <a:r>
              <a:rPr lang="en-US" sz="1800" dirty="0" err="1"/>
              <a:t>layanan</a:t>
            </a:r>
            <a:r>
              <a:rPr lang="en-US" sz="1800" dirty="0"/>
              <a:t> </a:t>
            </a:r>
            <a:r>
              <a:rPr lang="en-US" sz="1800" dirty="0" err="1"/>
              <a:t>kesejahteraan</a:t>
            </a:r>
            <a:r>
              <a:rPr lang="en-US" sz="1800" dirty="0"/>
              <a:t> </a:t>
            </a:r>
            <a:r>
              <a:rPr lang="en-US" sz="1800" dirty="0" err="1"/>
              <a:t>berupa</a:t>
            </a:r>
            <a:r>
              <a:rPr lang="en-US" sz="1800" dirty="0"/>
              <a:t> </a:t>
            </a:r>
            <a:r>
              <a:rPr lang="en-US" sz="1800" dirty="0" err="1"/>
              <a:t>beasiswa</a:t>
            </a:r>
            <a:r>
              <a:rPr lang="en-US" sz="1800" dirty="0"/>
              <a:t> 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ketentuan</a:t>
            </a:r>
            <a:r>
              <a:rPr lang="en-US" sz="1800" dirty="0"/>
              <a:t> yang </a:t>
            </a:r>
            <a:r>
              <a:rPr lang="en-US" sz="1800" dirty="0" err="1"/>
              <a:t>berlaku</a:t>
            </a:r>
            <a:r>
              <a:rPr lang="en-US" sz="18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err="1"/>
              <a:t>Memanfaatkan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daya</a:t>
            </a:r>
            <a:r>
              <a:rPr lang="en-US" sz="1800" dirty="0"/>
              <a:t> Universitas, </a:t>
            </a:r>
            <a:r>
              <a:rPr lang="en-US" sz="1800" dirty="0" err="1"/>
              <a:t>Fakultas</a:t>
            </a:r>
            <a:r>
              <a:rPr lang="en-US" sz="1800" dirty="0"/>
              <a:t>, dan Program </a:t>
            </a:r>
            <a:r>
              <a:rPr lang="en-US" sz="1800" dirty="0" err="1"/>
              <a:t>studi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kelancaran</a:t>
            </a:r>
            <a:r>
              <a:rPr lang="en-US" sz="1800" dirty="0"/>
              <a:t> proses </a:t>
            </a:r>
            <a:r>
              <a:rPr lang="en-US" sz="1800" dirty="0" err="1"/>
              <a:t>belajar</a:t>
            </a:r>
            <a:r>
              <a:rPr lang="en-US" sz="1800" dirty="0"/>
              <a:t> </a:t>
            </a:r>
            <a:r>
              <a:rPr lang="en-US" sz="1800" dirty="0" err="1"/>
              <a:t>mengajar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pengembangan</a:t>
            </a:r>
            <a:r>
              <a:rPr lang="en-US" sz="1800" dirty="0"/>
              <a:t> </a:t>
            </a:r>
            <a:r>
              <a:rPr lang="en-US" sz="1800" dirty="0" err="1"/>
              <a:t>minat</a:t>
            </a:r>
            <a:r>
              <a:rPr lang="en-US" sz="1800" dirty="0"/>
              <a:t> dan </a:t>
            </a:r>
            <a:r>
              <a:rPr lang="en-US" sz="1800" dirty="0" err="1"/>
              <a:t>bakat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kemahasiswaan</a:t>
            </a:r>
            <a:r>
              <a:rPr lang="en-US" sz="18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err="1"/>
              <a:t>Pindah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perguruan</a:t>
            </a:r>
            <a:r>
              <a:rPr lang="en-US" sz="1800" dirty="0"/>
              <a:t> </a:t>
            </a:r>
            <a:r>
              <a:rPr lang="en-US" sz="1800" dirty="0" err="1"/>
              <a:t>tinggi</a:t>
            </a:r>
            <a:r>
              <a:rPr lang="en-US" sz="1800" dirty="0"/>
              <a:t> (PT) lain </a:t>
            </a:r>
            <a:r>
              <a:rPr lang="en-US" sz="1800" dirty="0" err="1"/>
              <a:t>atau</a:t>
            </a:r>
            <a:r>
              <a:rPr lang="en-US" sz="1800" dirty="0"/>
              <a:t> program </a:t>
            </a:r>
            <a:r>
              <a:rPr lang="en-US" sz="1800" dirty="0" err="1"/>
              <a:t>studi</a:t>
            </a:r>
            <a:r>
              <a:rPr lang="en-US" sz="1800" dirty="0"/>
              <a:t> lain, </a:t>
            </a:r>
            <a:r>
              <a:rPr lang="en-US" sz="1800" dirty="0" err="1"/>
              <a:t>bilamana</a:t>
            </a:r>
            <a:r>
              <a:rPr lang="en-US" sz="1800" dirty="0"/>
              <a:t> </a:t>
            </a:r>
            <a:r>
              <a:rPr lang="en-US" sz="1800" dirty="0" err="1"/>
              <a:t>memenuhi</a:t>
            </a:r>
            <a:r>
              <a:rPr lang="en-US" sz="1800" dirty="0"/>
              <a:t> </a:t>
            </a:r>
            <a:r>
              <a:rPr lang="en-US" sz="1800" dirty="0" err="1"/>
              <a:t>persyaratan</a:t>
            </a:r>
            <a:r>
              <a:rPr lang="en-US" sz="1800" dirty="0"/>
              <a:t> yang </a:t>
            </a:r>
            <a:r>
              <a:rPr lang="en-US" sz="1800" dirty="0" err="1"/>
              <a:t>ditetapkan</a:t>
            </a:r>
            <a:r>
              <a:rPr lang="en-US" sz="18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err="1"/>
              <a:t>Mengikuti</a:t>
            </a:r>
            <a:r>
              <a:rPr lang="en-US" sz="1800" dirty="0"/>
              <a:t> </a:t>
            </a:r>
            <a:r>
              <a:rPr lang="en-US" sz="1800" dirty="0" err="1"/>
              <a:t>perkuliahan</a:t>
            </a:r>
            <a:r>
              <a:rPr lang="en-US" sz="1800" dirty="0"/>
              <a:t> di </a:t>
            </a:r>
            <a:r>
              <a:rPr lang="en-US" sz="1800" dirty="0" err="1"/>
              <a:t>luar</a:t>
            </a:r>
            <a:r>
              <a:rPr lang="en-US" sz="1800" dirty="0"/>
              <a:t> Universitas </a:t>
            </a:r>
            <a:r>
              <a:rPr lang="en-US" sz="1800" dirty="0" err="1"/>
              <a:t>Sriwijaya</a:t>
            </a:r>
            <a:r>
              <a:rPr lang="en-US" sz="1800" dirty="0"/>
              <a:t> </a:t>
            </a:r>
            <a:r>
              <a:rPr lang="en-US" sz="1800" dirty="0" err="1"/>
              <a:t>maksimal</a:t>
            </a:r>
            <a:r>
              <a:rPr lang="en-US" sz="1800" dirty="0"/>
              <a:t> 2 (</a:t>
            </a:r>
            <a:r>
              <a:rPr lang="en-US" sz="1800" dirty="0" err="1"/>
              <a:t>dua</a:t>
            </a:r>
            <a:r>
              <a:rPr lang="en-US" sz="1800" dirty="0"/>
              <a:t>) semester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setara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40 </a:t>
            </a:r>
            <a:r>
              <a:rPr lang="en-US" sz="1800" dirty="0" err="1"/>
              <a:t>sks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1 (</a:t>
            </a:r>
            <a:r>
              <a:rPr lang="en-US" sz="1800" dirty="0" err="1"/>
              <a:t>satu</a:t>
            </a:r>
            <a:r>
              <a:rPr lang="en-US" sz="1800" dirty="0"/>
              <a:t>) semester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setara</a:t>
            </a:r>
            <a:r>
              <a:rPr lang="en-US" sz="1800" dirty="0"/>
              <a:t> 20 </a:t>
            </a:r>
            <a:r>
              <a:rPr lang="en-US" sz="1800" dirty="0" err="1"/>
              <a:t>sks</a:t>
            </a:r>
            <a:r>
              <a:rPr lang="en-US" sz="1800" dirty="0"/>
              <a:t> pada program </a:t>
            </a:r>
            <a:r>
              <a:rPr lang="en-US" sz="1800" dirty="0" err="1"/>
              <a:t>studi</a:t>
            </a:r>
            <a:r>
              <a:rPr lang="en-US" sz="1800" dirty="0"/>
              <a:t> yang </a:t>
            </a:r>
            <a:r>
              <a:rPr lang="en-US" sz="1800" dirty="0" err="1"/>
              <a:t>berbeda</a:t>
            </a:r>
            <a:r>
              <a:rPr lang="en-US" sz="1800" dirty="0"/>
              <a:t> di Universitas </a:t>
            </a:r>
            <a:r>
              <a:rPr lang="en-US" sz="1800" dirty="0" err="1"/>
              <a:t>Sriwijaya</a:t>
            </a:r>
            <a:r>
              <a:rPr lang="en-US" sz="18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err="1"/>
              <a:t>Mengikuti</a:t>
            </a:r>
            <a:r>
              <a:rPr lang="en-US" sz="1800" dirty="0"/>
              <a:t> </a:t>
            </a:r>
            <a:r>
              <a:rPr lang="en-US" sz="1800" dirty="0" err="1"/>
              <a:t>perlombaan</a:t>
            </a:r>
            <a:r>
              <a:rPr lang="en-US" sz="1800" dirty="0"/>
              <a:t>/</a:t>
            </a:r>
            <a:r>
              <a:rPr lang="en-US" sz="1800" dirty="0" err="1"/>
              <a:t>kejuaraan</a:t>
            </a:r>
            <a:r>
              <a:rPr lang="en-US" sz="1800" dirty="0"/>
              <a:t> </a:t>
            </a:r>
            <a:r>
              <a:rPr lang="en-US" sz="1800" dirty="0" err="1"/>
              <a:t>tingkat</a:t>
            </a:r>
            <a:r>
              <a:rPr lang="en-US" sz="1800" dirty="0"/>
              <a:t> </a:t>
            </a:r>
            <a:r>
              <a:rPr lang="en-US" sz="1800" dirty="0" err="1"/>
              <a:t>Fakultas</a:t>
            </a:r>
            <a:r>
              <a:rPr lang="en-US" sz="1800" dirty="0"/>
              <a:t>, Universitas, </a:t>
            </a:r>
            <a:r>
              <a:rPr lang="en-US" sz="1800" dirty="0" err="1"/>
              <a:t>nasional</a:t>
            </a:r>
            <a:r>
              <a:rPr lang="en-US" sz="1800" dirty="0"/>
              <a:t>, regional, dan </a:t>
            </a:r>
            <a:r>
              <a:rPr lang="en-US" sz="1800" dirty="0" err="1"/>
              <a:t>internasional</a:t>
            </a:r>
            <a:r>
              <a:rPr lang="en-US" sz="18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err="1"/>
              <a:t>Ikut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</a:t>
            </a:r>
            <a:r>
              <a:rPr lang="en-US" sz="1800" dirty="0" err="1"/>
              <a:t>kemahasiswaan</a:t>
            </a:r>
            <a:r>
              <a:rPr lang="en-US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7541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F1F5-11BA-D6EB-642E-8AD108AF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346"/>
            <a:ext cx="9143999" cy="763525"/>
          </a:xfrm>
          <a:solidFill>
            <a:srgbClr val="007033"/>
          </a:solidFill>
        </p:spPr>
        <p:txBody>
          <a:bodyPr>
            <a:normAutofit/>
          </a:bodyPr>
          <a:lstStyle/>
          <a:p>
            <a:pPr algn="l"/>
            <a:r>
              <a:rPr lang="en-US" dirty="0" err="1"/>
              <a:t>Larangan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EEF14-9401-1586-2A1E-6E4E75EBF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9" y="807871"/>
            <a:ext cx="7787956" cy="4291283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perbuatan</a:t>
            </a:r>
            <a:r>
              <a:rPr lang="en-US" sz="1400" dirty="0"/>
              <a:t>/</a:t>
            </a:r>
            <a:r>
              <a:rPr lang="en-US" sz="1400" dirty="0" err="1"/>
              <a:t>aktivitas</a:t>
            </a:r>
            <a:r>
              <a:rPr lang="en-US" sz="1400" dirty="0"/>
              <a:t>/</a:t>
            </a:r>
            <a:r>
              <a:rPr lang="en-US" sz="1400" dirty="0" err="1"/>
              <a:t>provokasi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berpotensi</a:t>
            </a:r>
            <a:r>
              <a:rPr lang="en-US" sz="1400" dirty="0"/>
              <a:t> </a:t>
            </a:r>
            <a:r>
              <a:rPr lang="en-US" sz="1400" dirty="0" err="1"/>
              <a:t>menimbulkan</a:t>
            </a:r>
            <a:r>
              <a:rPr lang="en-US" sz="1400" dirty="0"/>
              <a:t> </a:t>
            </a:r>
            <a:r>
              <a:rPr lang="en-US" sz="1400" dirty="0" err="1"/>
              <a:t>hambatan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akademik</a:t>
            </a:r>
            <a:endParaRPr lang="en-US" sz="1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perbuatan</a:t>
            </a:r>
            <a:r>
              <a:rPr lang="en-US" sz="1400" dirty="0"/>
              <a:t> yang </a:t>
            </a:r>
            <a:r>
              <a:rPr lang="en-US" sz="1400" dirty="0" err="1"/>
              <a:t>melanggar</a:t>
            </a:r>
            <a:r>
              <a:rPr lang="en-US" sz="1400" dirty="0"/>
              <a:t> </a:t>
            </a:r>
            <a:r>
              <a:rPr lang="en-US" sz="1400" dirty="0" err="1"/>
              <a:t>etika</a:t>
            </a:r>
            <a:r>
              <a:rPr lang="en-US" sz="1400" dirty="0"/>
              <a:t>, moral, </a:t>
            </a:r>
            <a:r>
              <a:rPr lang="en-US" sz="1400" dirty="0" err="1"/>
              <a:t>kekerasan</a:t>
            </a:r>
            <a:r>
              <a:rPr lang="en-US" sz="1400" dirty="0"/>
              <a:t> </a:t>
            </a:r>
            <a:r>
              <a:rPr lang="en-US" sz="1400" dirty="0" err="1"/>
              <a:t>seksual</a:t>
            </a:r>
            <a:r>
              <a:rPr lang="en-US" sz="1400" dirty="0"/>
              <a:t>, </a:t>
            </a:r>
            <a:r>
              <a:rPr lang="en-US" sz="1400" dirty="0" err="1"/>
              <a:t>perudungan</a:t>
            </a:r>
            <a:r>
              <a:rPr lang="en-US" sz="1400" dirty="0"/>
              <a:t> (bullying) dan </a:t>
            </a:r>
            <a:r>
              <a:rPr lang="en-US" sz="1400" dirty="0" err="1"/>
              <a:t>anarkis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yang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perorangan</a:t>
            </a:r>
            <a:r>
              <a:rPr lang="en-US" sz="1400" dirty="0"/>
              <a:t>, </a:t>
            </a:r>
            <a:r>
              <a:rPr lang="en-US" sz="1400" dirty="0" err="1"/>
              <a:t>struktural</a:t>
            </a:r>
            <a:r>
              <a:rPr lang="en-US" sz="1400" dirty="0"/>
              <a:t> (</a:t>
            </a:r>
            <a:r>
              <a:rPr lang="en-US" sz="1400" dirty="0" err="1"/>
              <a:t>organisasi</a:t>
            </a:r>
            <a:r>
              <a:rPr lang="en-US" sz="1400" dirty="0"/>
              <a:t>) </a:t>
            </a:r>
            <a:r>
              <a:rPr lang="en-US" sz="1400" dirty="0" err="1"/>
              <a:t>maupun</a:t>
            </a:r>
            <a:r>
              <a:rPr lang="en-US" sz="1400" dirty="0"/>
              <a:t> non-</a:t>
            </a:r>
            <a:r>
              <a:rPr lang="en-US" sz="1400" dirty="0" err="1"/>
              <a:t>struktural</a:t>
            </a:r>
            <a:r>
              <a:rPr lang="en-US" sz="14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tindakan</a:t>
            </a:r>
            <a:r>
              <a:rPr lang="en-US" sz="1400" dirty="0"/>
              <a:t> </a:t>
            </a:r>
            <a:r>
              <a:rPr lang="en-US" sz="1400" dirty="0" err="1"/>
              <a:t>kriminal</a:t>
            </a:r>
            <a:r>
              <a:rPr lang="en-US" sz="1400" dirty="0"/>
              <a:t>/</a:t>
            </a:r>
            <a:r>
              <a:rPr lang="en-US" sz="1400" dirty="0" err="1"/>
              <a:t>mencuri</a:t>
            </a:r>
            <a:r>
              <a:rPr lang="en-US" sz="1400" dirty="0"/>
              <a:t>, </a:t>
            </a:r>
            <a:r>
              <a:rPr lang="en-US" sz="1400" dirty="0" err="1"/>
              <a:t>berkelahi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kerusuhan</a:t>
            </a:r>
            <a:r>
              <a:rPr lang="en-US" sz="14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tindakan</a:t>
            </a:r>
            <a:r>
              <a:rPr lang="en-US" sz="1400" dirty="0"/>
              <a:t> propaganda, </a:t>
            </a:r>
            <a:r>
              <a:rPr lang="en-US" sz="1400" dirty="0" err="1"/>
              <a:t>provokasi</a:t>
            </a:r>
            <a:r>
              <a:rPr lang="en-US" sz="1400" dirty="0"/>
              <a:t> dan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menghasut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yang </a:t>
            </a:r>
            <a:r>
              <a:rPr lang="en-US" sz="1400" dirty="0" err="1"/>
              <a:t>melanggar</a:t>
            </a:r>
            <a:r>
              <a:rPr lang="en-US" sz="1400" dirty="0"/>
              <a:t> </a:t>
            </a:r>
            <a:r>
              <a:rPr lang="en-US" sz="1400" dirty="0" err="1"/>
              <a:t>ketentuan</a:t>
            </a:r>
            <a:r>
              <a:rPr lang="en-US" sz="1400" dirty="0"/>
              <a:t> dan/</a:t>
            </a:r>
            <a:r>
              <a:rPr lang="en-US" sz="1400" dirty="0" err="1"/>
              <a:t>atau</a:t>
            </a:r>
            <a:r>
              <a:rPr lang="en-US" sz="1400" dirty="0"/>
              <a:t> tata </a:t>
            </a:r>
            <a:r>
              <a:rPr lang="en-US" sz="1400" dirty="0" err="1"/>
              <a:t>tertib</a:t>
            </a:r>
            <a:r>
              <a:rPr lang="en-US" sz="1400" dirty="0"/>
              <a:t> yang </a:t>
            </a:r>
            <a:r>
              <a:rPr lang="en-US" sz="1400" dirty="0" err="1"/>
              <a:t>berlaku</a:t>
            </a:r>
            <a:r>
              <a:rPr lang="en-US" sz="1400" dirty="0"/>
              <a:t> di Universitas/</a:t>
            </a:r>
            <a:r>
              <a:rPr lang="en-US" sz="1400" dirty="0" err="1"/>
              <a:t>Fakultas</a:t>
            </a:r>
            <a:r>
              <a:rPr lang="en-US" sz="1400" dirty="0"/>
              <a:t>/Program.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Perjokian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meminta</a:t>
            </a:r>
            <a:r>
              <a:rPr lang="en-US" sz="1400" dirty="0"/>
              <a:t> </a:t>
            </a:r>
            <a:r>
              <a:rPr lang="en-US" sz="1400" dirty="0" err="1"/>
              <a:t>seseorang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Perjokian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ujian</a:t>
            </a:r>
            <a:r>
              <a:rPr lang="en-US" sz="1400" dirty="0"/>
              <a:t>/</a:t>
            </a:r>
            <a:r>
              <a:rPr lang="en-US" sz="1400" dirty="0" err="1"/>
              <a:t>pelatihan</a:t>
            </a:r>
            <a:r>
              <a:rPr lang="en-US" sz="1400" dirty="0"/>
              <a:t> yang </a:t>
            </a:r>
            <a:r>
              <a:rPr lang="en-US" sz="1400" dirty="0" err="1"/>
              <a:t>dilakukan</a:t>
            </a:r>
            <a:r>
              <a:rPr lang="en-US" sz="1400" dirty="0"/>
              <a:t> oleh Universitas </a:t>
            </a:r>
            <a:r>
              <a:rPr lang="en-US" sz="1400" dirty="0" err="1"/>
              <a:t>Sriwijaya</a:t>
            </a:r>
            <a:r>
              <a:rPr lang="en-US" sz="14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400" dirty="0" err="1"/>
              <a:t>Terlibat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pengguna</a:t>
            </a:r>
            <a:r>
              <a:rPr lang="en-US" sz="1400" dirty="0"/>
              <a:t>, bandar, </a:t>
            </a:r>
            <a:r>
              <a:rPr lang="en-US" sz="1400" dirty="0" err="1"/>
              <a:t>penyedia</a:t>
            </a:r>
            <a:r>
              <a:rPr lang="en-US" sz="1400" dirty="0"/>
              <a:t>, </a:t>
            </a:r>
            <a:r>
              <a:rPr lang="en-US" sz="1400" dirty="0" err="1"/>
              <a:t>pemberi</a:t>
            </a:r>
            <a:r>
              <a:rPr lang="en-US" sz="1400" dirty="0"/>
              <a:t>, </a:t>
            </a:r>
            <a:r>
              <a:rPr lang="en-US" sz="1400" dirty="0" err="1"/>
              <a:t>kurir</a:t>
            </a:r>
            <a:r>
              <a:rPr lang="en-US" sz="1400" dirty="0"/>
              <a:t>, </a:t>
            </a:r>
            <a:r>
              <a:rPr lang="en-US" sz="1400" dirty="0" err="1"/>
              <a:t>fasilitasi</a:t>
            </a:r>
            <a:r>
              <a:rPr lang="en-US" sz="1400" dirty="0"/>
              <a:t>, </a:t>
            </a:r>
            <a:r>
              <a:rPr lang="en-US" sz="1400" dirty="0" err="1"/>
              <a:t>ataupun</a:t>
            </a:r>
            <a:r>
              <a:rPr lang="en-US" sz="1400" dirty="0"/>
              <a:t> </a:t>
            </a:r>
            <a:r>
              <a:rPr lang="en-US" sz="1400" dirty="0" err="1"/>
              <a:t>penganjur</a:t>
            </a:r>
            <a:r>
              <a:rPr lang="en-US" sz="1400" dirty="0"/>
              <a:t> </a:t>
            </a:r>
            <a:r>
              <a:rPr lang="en-US" sz="1400" dirty="0" err="1"/>
              <a:t>penggunaan</a:t>
            </a:r>
            <a:r>
              <a:rPr lang="en-US" sz="1400" dirty="0"/>
              <a:t> </a:t>
            </a:r>
            <a:r>
              <a:rPr lang="en-US" sz="1400" dirty="0" err="1"/>
              <a:t>narkoba</a:t>
            </a:r>
            <a:r>
              <a:rPr lang="en-US" sz="1400" dirty="0"/>
              <a:t>/</a:t>
            </a:r>
            <a:r>
              <a:rPr lang="en-US" sz="1400" dirty="0" err="1"/>
              <a:t>nafza</a:t>
            </a:r>
            <a:r>
              <a:rPr lang="en-US" sz="1400" dirty="0"/>
              <a:t>, </a:t>
            </a:r>
            <a:r>
              <a:rPr lang="en-US" sz="1400" dirty="0" err="1"/>
              <a:t>minum-minuman</a:t>
            </a:r>
            <a:r>
              <a:rPr lang="en-US" sz="1400" dirty="0"/>
              <a:t> </a:t>
            </a:r>
            <a:r>
              <a:rPr lang="en-US" sz="1400" dirty="0" err="1"/>
              <a:t>keras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zat</a:t>
            </a:r>
            <a:r>
              <a:rPr lang="en-US" sz="1400" dirty="0"/>
              <a:t> </a:t>
            </a:r>
            <a:r>
              <a:rPr lang="en-US" sz="1400" dirty="0" err="1"/>
              <a:t>adiktif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977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504AD84C-2707-7DBA-50F2-455C3573E12D}"/>
              </a:ext>
            </a:extLst>
          </p:cNvPr>
          <p:cNvSpPr txBox="1">
            <a:spLocks/>
          </p:cNvSpPr>
          <p:nvPr/>
        </p:nvSpPr>
        <p:spPr>
          <a:xfrm>
            <a:off x="687879" y="3689744"/>
            <a:ext cx="8017625" cy="65157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5762625" algn="l"/>
              </a:tabLst>
            </a:pPr>
            <a:r>
              <a:rPr lang="en-US" sz="3600" dirty="0" err="1">
                <a:latin typeface="Arial Rounded MT Bold" panose="020F0704030504030204" pitchFamily="34" charset="77"/>
              </a:rPr>
              <a:t>Terima</a:t>
            </a:r>
            <a:r>
              <a:rPr lang="en-US" sz="3600" dirty="0">
                <a:latin typeface="Arial Rounded MT Bold" panose="020F0704030504030204" pitchFamily="34" charset="77"/>
              </a:rPr>
              <a:t> </a:t>
            </a:r>
            <a:r>
              <a:rPr lang="en-US" sz="3600" dirty="0" err="1">
                <a:latin typeface="Arial Rounded MT Bold" panose="020F0704030504030204" pitchFamily="34" charset="77"/>
              </a:rPr>
              <a:t>kasih</a:t>
            </a:r>
            <a:endParaRPr lang="en-US" sz="36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2613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{96A097DC-9907-6D4B-AA8E-27C34021ED30}tf16401378</Template>
  <TotalTime>0</TotalTime>
  <Words>369</Words>
  <Application>Microsoft Macintosh PowerPoint</Application>
  <PresentationFormat>On-screen Show (16:9)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Calibri</vt:lpstr>
      <vt:lpstr>Courier New</vt:lpstr>
      <vt:lpstr>MS Shell Dlg 2</vt:lpstr>
      <vt:lpstr>Wingdings</vt:lpstr>
      <vt:lpstr>Wingdings 3</vt:lpstr>
      <vt:lpstr>Madison</vt:lpstr>
      <vt:lpstr>Dr. Ismet, M.Si (Wadek III FKIP)  </vt:lpstr>
      <vt:lpstr>PowerPoint Presentation</vt:lpstr>
      <vt:lpstr>Komitmen FKIP Dalam pengelolaan Kegiatan Kemahasiswaan</vt:lpstr>
      <vt:lpstr>Hak,  Larangan, dan Sanksi</vt:lpstr>
      <vt:lpstr>Hak</vt:lpstr>
      <vt:lpstr>Larangan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2024-08-07T00:18:15Z</dcterms:modified>
</cp:coreProperties>
</file>