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4016" r:id="rId1"/>
    <p:sldMasterId id="2147484065" r:id="rId2"/>
  </p:sldMasterIdLst>
  <p:notesMasterIdLst>
    <p:notesMasterId r:id="rId13"/>
  </p:notesMasterIdLst>
  <p:sldIdLst>
    <p:sldId id="256" r:id="rId3"/>
    <p:sldId id="272" r:id="rId4"/>
    <p:sldId id="351" r:id="rId5"/>
    <p:sldId id="360" r:id="rId6"/>
    <p:sldId id="359" r:id="rId7"/>
    <p:sldId id="273" r:id="rId8"/>
    <p:sldId id="357" r:id="rId9"/>
    <p:sldId id="358" r:id="rId10"/>
    <p:sldId id="265" r:id="rId11"/>
    <p:sldId id="29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975"/>
  </p:normalViewPr>
  <p:slideViewPr>
    <p:cSldViewPr>
      <p:cViewPr varScale="1">
        <p:scale>
          <a:sx n="103" d="100"/>
          <a:sy n="103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6E5BD-D7B5-BB41-8229-51C5E2B5DFB2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65932-E0B8-CE4C-8333-10A7CB4A5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9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5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CF6CC00D-EA24-B042-A265-CCD19753BF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3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30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583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72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199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9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41159-FC25-D544-B213-FAA0F445F8D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17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C0F1-74F6-9640-97DD-1387092D857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14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217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10F-7597-97FF-1356-040B83B27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F9E5F-1355-6640-450D-D319BDF7E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0D1E6-1DE1-165E-6710-ABCB3F37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0C381-0E78-6E68-AAFA-68886F888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CA111-EAD6-CFF3-1116-DFE80D4F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CC00D-EA24-B042-A265-CCD19753BF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808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F869-E60A-0C80-8E97-FCB2D7CA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56F5F-B7F1-1C0C-8C33-DA3FDF159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A0E63-1B92-69B4-BA28-E1EAC88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C0E94-A791-4DA0-7243-3507B090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1D240-1A94-A9EC-1994-9B55A24A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2D7E7-37FF-4445-86C3-DA296CBCCE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07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2D7E7-37FF-4445-86C3-DA296CBCCE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63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2E8E-8FAD-797D-AB76-47C38B72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2E89-5CAE-9B38-01FE-5014E3745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B9FCB-D862-0673-3523-ABB4540B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91D68-BB1D-C6EE-2336-9FDDE946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E232F-1420-010E-40D1-7770F02C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3C6A4-21E2-104F-8962-B48FA0105B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534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E64D-F0AE-3CEF-A4BE-01921E3F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D3947-D4BC-D49D-E76D-C4BB0B940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F7668-D77F-324D-2D02-F0FA84DC4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C5A16-04A8-1F05-E37D-712309F1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B3F6C-514F-49BC-DE76-57F15DD7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8A576-5406-F5CF-8332-014382AD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A900B-9618-474C-9181-A5E5D9B935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15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E7FAA-0BF8-D1D5-0323-4FA5AFD6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5A4E-3859-297E-8654-0C5BBB165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A0F44-AD44-98DB-647C-D142074AE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4B95A-33C5-CFD4-FE67-DBBC465FE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6493E0-3E9A-9C7D-3415-E266AB2D9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5851F-8001-FEC6-69C6-5CCCF065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9A271-35EF-8588-179F-0BE30AD9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FE3711-53C7-5698-6511-F6EADF30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05C9-17EB-384F-9759-4942BB29B1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27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C9D2-2AB9-892E-D896-9F62E0F7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43676-7865-D75D-9082-FC75D470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D2DF2-35D8-A46E-080C-7584B2B2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44489-BF69-3669-0E68-5F9C038E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61FAB-1B60-AA4A-B38B-87AF2105A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032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6503A-814E-41EB-2802-0EC03190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6672D-E205-9B86-C529-247AC43B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E5F2B-72BA-D6CE-FECC-F9A2B357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2269C-A5E1-D049-884A-3480BBBD16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68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0CA1-1F08-99EF-5F38-AC6B2470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34E1-1F6E-33DA-927A-755E5B95E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30AA6-9C35-1DFB-E0AD-86B9A74B0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EA838-199C-4C63-E6FD-F401A235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250D-5463-A362-7BA9-484A7F80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8B6E4-778D-021A-D089-D8F328D9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C807F-6B8D-964B-9E75-E9B854B43F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2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ECB6-6BD5-50E9-8470-2A54A5BC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4DB94-196E-9CF3-29AA-FB31CF212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CB669-D8CC-6EFA-0AC5-FFBF2EBC1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4AF57-B567-15B4-05EF-A100BDE3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C90DE-1E16-4D0B-288A-2E4502DA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BC4E4-972C-EC95-B273-80568545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6686D4-0FAE-AF45-A0E8-10D9B95918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34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F1933-45E0-D25C-371C-1442E4DC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1B224-A016-1B6F-2DBE-D9A340D18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974B-0AE8-6BCB-03A4-ED9B6ABC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0576D-2561-80C8-FDD3-2E68AD5E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7FD6E-E227-355F-BB01-7E3967F6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41159-FC25-D544-B213-FAA0F445F8D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8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2DC6F-D487-9BD8-456A-077A774C6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5A923-45BD-B6B1-4608-D0A550465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155B8-484D-E791-3DC6-E0B34B87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E830-F2FA-1C45-8547-A6227503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F492-0FBC-4C91-E8ED-4F91B4A3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C0F1-74F6-9640-97DD-1387092D857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78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78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9E3C6A4-21E2-104F-8962-B48FA0105B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43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0AA900B-9618-474C-9181-A5E5D9B935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4FE105C9-17EB-384F-9759-4942BB29B1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50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61FAB-1B60-AA4A-B38B-87AF2105A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82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2269C-A5E1-D049-884A-3480BBBD16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68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C807F-6B8D-964B-9E75-E9B854B43F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35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FC6686D4-0FAE-AF45-A0E8-10D9B95918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1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85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15521-ED0B-894A-1ABE-6E61B36D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708A1-D33E-FC13-ED81-A6F9FC310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D9A2-50DF-BF9A-0E7C-31B106F42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777F3-AF12-0850-439E-07042C259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10BD3-AB87-6742-34F8-80B20524D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406079-B7B3-324F-8D89-CBF97B630E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77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63D9C04-12EC-84A2-C6C1-6DADCB3E02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6297827"/>
            <a:ext cx="8077200" cy="1066800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541338" algn="ctr"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INFORMASI BIDANG ADMINISTRASI UMUM DAN KEUANGAN </a:t>
            </a:r>
            <a:b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FKIP UNIVERSITAS SRIWIJAYA</a:t>
            </a:r>
            <a:b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</a:rPr>
            </a:br>
            <a: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</a:rPr>
              <a:t>(PK2MB 7 AGUSTUS 2024)</a:t>
            </a:r>
            <a:br>
              <a:rPr lang="en-US" altLang="en-US" sz="3200" dirty="0">
                <a:effectLst>
                  <a:outerShdw blurRad="38100" dist="38100" dir="2700000" algn="tl">
                    <a:srgbClr val="7C9BA5"/>
                  </a:outerShdw>
                </a:effectLst>
              </a:rPr>
            </a:br>
            <a:endParaRPr lang="en-US" altLang="en-US" sz="3200" dirty="0">
              <a:effectLst>
                <a:outerShdw blurRad="38100" dist="38100" dir="2700000" algn="tl">
                  <a:srgbClr val="7C9BA5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F4A8D-B0AD-2ADC-EF94-A7FA5BBB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73"/>
            <a:ext cx="9144000" cy="4697627"/>
          </a:xfrm>
          <a:prstGeom prst="rect">
            <a:avLst/>
          </a:prstGeom>
        </p:spPr>
      </p:pic>
    </p:spTree>
  </p:cSld>
  <p:clrMapOvr>
    <a:masterClrMapping/>
  </p:clrMapOvr>
  <p:transition spd="slow">
    <p:zoom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31735-46CC-4593-825B-1957065EC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25" b="8130"/>
          <a:stretch/>
        </p:blipFill>
        <p:spPr>
          <a:xfrm>
            <a:off x="228600" y="1295400"/>
            <a:ext cx="8915400" cy="55728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285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95C2-ED8A-A293-D063-FF74C45E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436" y="6324598"/>
            <a:ext cx="2649537" cy="439867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Ratih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Fatimh</a:t>
            </a: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Wulandari</a:t>
            </a: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S.T</a:t>
            </a:r>
            <a:b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Koordinator</a:t>
            </a: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Adminsitrasi</a:t>
            </a:r>
            <a:endParaRPr lang="en-US" altLang="en-US" sz="1200" dirty="0">
              <a:effectLst>
                <a:outerShdw blurRad="38100" dist="38100" dir="2700000" algn="tl">
                  <a:srgbClr val="7C9BA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115D5-93A7-06FE-0244-87F53458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423" y="152400"/>
            <a:ext cx="1730891" cy="1993272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7752FEBF-ACBE-EDA5-E2F9-3B445DBD3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954435"/>
              </p:ext>
            </p:extLst>
          </p:nvPr>
        </p:nvGraphicFramePr>
        <p:xfrm>
          <a:off x="1590436" y="7168738"/>
          <a:ext cx="1404696" cy="435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232">
                  <a:extLst>
                    <a:ext uri="{9D8B030D-6E8A-4147-A177-3AD203B41FA5}">
                      <a16:colId xmlns:a16="http://schemas.microsoft.com/office/drawing/2014/main" val="1002212764"/>
                    </a:ext>
                  </a:extLst>
                </a:gridCol>
                <a:gridCol w="468232">
                  <a:extLst>
                    <a:ext uri="{9D8B030D-6E8A-4147-A177-3AD203B41FA5}">
                      <a16:colId xmlns:a16="http://schemas.microsoft.com/office/drawing/2014/main" val="2102955050"/>
                    </a:ext>
                  </a:extLst>
                </a:gridCol>
                <a:gridCol w="468232">
                  <a:extLst>
                    <a:ext uri="{9D8B030D-6E8A-4147-A177-3AD203B41FA5}">
                      <a16:colId xmlns:a16="http://schemas.microsoft.com/office/drawing/2014/main" val="1586225588"/>
                    </a:ext>
                  </a:extLst>
                </a:gridCol>
              </a:tblGrid>
              <a:tr h="1880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074716"/>
                  </a:ext>
                </a:extLst>
              </a:tr>
              <a:tr h="247427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NURMAN, S.SOS., M.M</a:t>
                      </a:r>
                    </a:p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KOORDINATOR TATA USAHA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Anshori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S.T, M.SI</a:t>
                      </a:r>
                    </a:p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SUBKOORD. AKADEMIK DAN KEMAHASISWAAN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AKMAN, S.H, M.H</a:t>
                      </a:r>
                    </a:p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KOORDINATOR UMUM DAN PERLENGKAPAN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90420"/>
                  </a:ext>
                </a:extLst>
              </a:tr>
            </a:tbl>
          </a:graphicData>
        </a:graphic>
      </p:graphicFrame>
      <p:pic>
        <p:nvPicPr>
          <p:cNvPr id="3" name="Gambar 2">
            <a:extLst>
              <a:ext uri="{FF2B5EF4-FFF2-40B4-BE49-F238E27FC236}">
                <a16:creationId xmlns:a16="http://schemas.microsoft.com/office/drawing/2014/main" id="{BB9D10FF-A92F-B148-6F77-9D040A606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06407"/>
            <a:ext cx="6973907" cy="2160794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1F91A551-FD7D-D4E5-2146-CF015AC10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31" y="4572000"/>
            <a:ext cx="1402491" cy="1447800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3175F47F-71B4-62DB-FE57-EC07E81E4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554" y="4585900"/>
            <a:ext cx="1402490" cy="14859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FF1E67-D223-63C0-3641-D1323621A793}"/>
              </a:ext>
            </a:extLst>
          </p:cNvPr>
          <p:cNvSpPr txBox="1">
            <a:spLocks/>
          </p:cNvSpPr>
          <p:nvPr/>
        </p:nvSpPr>
        <p:spPr>
          <a:xfrm>
            <a:off x="5867400" y="321276"/>
            <a:ext cx="2649537" cy="88265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altLang="en-US">
                <a:effectLst>
                  <a:outerShdw blurRad="38100" dist="38100" dir="2700000" algn="tl">
                    <a:srgbClr val="7C9BA5"/>
                  </a:outerShdw>
                </a:effectLst>
              </a:rPr>
              <a:t>PIMPINAN</a:t>
            </a:r>
            <a:endParaRPr lang="en-US" altLang="en-US" dirty="0">
              <a:effectLst>
                <a:outerShdw blurRad="38100" dist="38100" dir="2700000" algn="tl">
                  <a:srgbClr val="7C9BA5"/>
                </a:outerShdw>
              </a:effectLst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459BE1-9E0E-70F0-C080-6D2339B7D52F}"/>
              </a:ext>
            </a:extLst>
          </p:cNvPr>
          <p:cNvSpPr txBox="1">
            <a:spLocks/>
          </p:cNvSpPr>
          <p:nvPr/>
        </p:nvSpPr>
        <p:spPr>
          <a:xfrm>
            <a:off x="5257799" y="6173838"/>
            <a:ext cx="3048001" cy="439867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Nurul Hakim, S.T</a:t>
            </a:r>
            <a:b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Koordinator</a:t>
            </a: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altLang="en-US" sz="12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1200" dirty="0" err="1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Kemahsiswaan</a:t>
            </a:r>
            <a:endParaRPr lang="en-US" altLang="en-US" sz="1200" dirty="0">
              <a:effectLst>
                <a:outerShdw blurRad="38100" dist="38100" dir="2700000" algn="tl">
                  <a:srgbClr val="7C9BA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680AA-FB01-430F-B0BC-B3AA96790D26}"/>
              </a:ext>
            </a:extLst>
          </p:cNvPr>
          <p:cNvPicPr/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r="-810" b="33977"/>
          <a:stretch/>
        </p:blipFill>
        <p:spPr>
          <a:xfrm>
            <a:off x="-35020" y="840133"/>
            <a:ext cx="9279826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7B4135-177C-4F0F-A9D4-4DAA6A5B5886}"/>
              </a:ext>
            </a:extLst>
          </p:cNvPr>
          <p:cNvSpPr/>
          <p:nvPr/>
        </p:nvSpPr>
        <p:spPr>
          <a:xfrm>
            <a:off x="5314552" y="1143000"/>
            <a:ext cx="3181964" cy="5309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33A88F-AFF3-6143-805E-14240FC70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324303"/>
              </p:ext>
            </p:extLst>
          </p:nvPr>
        </p:nvGraphicFramePr>
        <p:xfrm>
          <a:off x="582504" y="1822993"/>
          <a:ext cx="4001593" cy="236607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484715">
                  <a:extLst>
                    <a:ext uri="{9D8B030D-6E8A-4147-A177-3AD203B41FA5}">
                      <a16:colId xmlns:a16="http://schemas.microsoft.com/office/drawing/2014/main" val="4203464141"/>
                    </a:ext>
                  </a:extLst>
                </a:gridCol>
                <a:gridCol w="1820375">
                  <a:extLst>
                    <a:ext uri="{9D8B030D-6E8A-4147-A177-3AD203B41FA5}">
                      <a16:colId xmlns:a16="http://schemas.microsoft.com/office/drawing/2014/main" val="4207404756"/>
                    </a:ext>
                  </a:extLst>
                </a:gridCol>
                <a:gridCol w="1696503">
                  <a:extLst>
                    <a:ext uri="{9D8B030D-6E8A-4147-A177-3AD203B41FA5}">
                      <a16:colId xmlns:a16="http://schemas.microsoft.com/office/drawing/2014/main" val="1282074553"/>
                    </a:ext>
                  </a:extLst>
                </a:gridCol>
              </a:tblGrid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No.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Jabatan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Jumlah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935538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Guru </a:t>
                      </a:r>
                      <a:r>
                        <a:rPr lang="en-US" sz="1400" dirty="0" err="1">
                          <a:effectLst/>
                        </a:rPr>
                        <a:t>Besar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735770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Lektor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Kepala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07029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Lektor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518198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Asisten Ahli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62119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Tenaga Pengajar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782527"/>
                  </a:ext>
                </a:extLst>
              </a:tr>
              <a:tr h="3380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225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630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3AE01B1-4C10-3045-AB12-A5384236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57974" y="2549677"/>
            <a:ext cx="129257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100B3A-0DFF-2849-A057-893462C53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40905"/>
              </p:ext>
            </p:extLst>
          </p:nvPr>
        </p:nvGraphicFramePr>
        <p:xfrm>
          <a:off x="582503" y="4370289"/>
          <a:ext cx="3989497" cy="1329439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1793876">
                  <a:extLst>
                    <a:ext uri="{9D8B030D-6E8A-4147-A177-3AD203B41FA5}">
                      <a16:colId xmlns:a16="http://schemas.microsoft.com/office/drawing/2014/main" val="3238553230"/>
                    </a:ext>
                  </a:extLst>
                </a:gridCol>
                <a:gridCol w="2195621">
                  <a:extLst>
                    <a:ext uri="{9D8B030D-6E8A-4147-A177-3AD203B41FA5}">
                      <a16:colId xmlns:a16="http://schemas.microsoft.com/office/drawing/2014/main" val="1560139323"/>
                    </a:ext>
                  </a:extLst>
                </a:gridCol>
              </a:tblGrid>
              <a:tr h="328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Strata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Jumlah</a:t>
                      </a:r>
                      <a:r>
                        <a:rPr lang="en-US" sz="1400" dirty="0">
                          <a:effectLst/>
                        </a:rPr>
                        <a:t> 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1682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S2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128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0805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S3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03834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225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09257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87F716B-CC17-894C-AB1D-D3E7B5865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446640"/>
              </p:ext>
            </p:extLst>
          </p:nvPr>
        </p:nvGraphicFramePr>
        <p:xfrm>
          <a:off x="5201620" y="2308890"/>
          <a:ext cx="3721090" cy="273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545">
                  <a:extLst>
                    <a:ext uri="{9D8B030D-6E8A-4147-A177-3AD203B41FA5}">
                      <a16:colId xmlns:a16="http://schemas.microsoft.com/office/drawing/2014/main" val="4017914122"/>
                    </a:ext>
                  </a:extLst>
                </a:gridCol>
                <a:gridCol w="1860545">
                  <a:extLst>
                    <a:ext uri="{9D8B030D-6E8A-4147-A177-3AD203B41FA5}">
                      <a16:colId xmlns:a16="http://schemas.microsoft.com/office/drawing/2014/main" val="2450062549"/>
                    </a:ext>
                  </a:extLst>
                </a:gridCol>
              </a:tblGrid>
              <a:tr h="441197">
                <a:tc>
                  <a:txBody>
                    <a:bodyPr/>
                    <a:lstStyle/>
                    <a:p>
                      <a:r>
                        <a:rPr lang="en-US" sz="1400" dirty="0"/>
                        <a:t>JENJANG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JUMLAH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657136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1. S1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5874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17567383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2. S2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346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9256115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3. S3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46</a:t>
                      </a:r>
                    </a:p>
                    <a:p>
                      <a:pPr algn="r"/>
                      <a:endParaRPr 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3130997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4. PPG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2693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158383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8.959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4136890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87827E44-FB37-0B4D-A108-A8BDAA53DBEB}"/>
              </a:ext>
            </a:extLst>
          </p:cNvPr>
          <p:cNvSpPr/>
          <p:nvPr/>
        </p:nvSpPr>
        <p:spPr>
          <a:xfrm>
            <a:off x="971892" y="1134352"/>
            <a:ext cx="2857559" cy="5309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4C51A-46DA-1469-F5F4-F75A528592F8}"/>
              </a:ext>
            </a:extLst>
          </p:cNvPr>
          <p:cNvSpPr/>
          <p:nvPr/>
        </p:nvSpPr>
        <p:spPr>
          <a:xfrm>
            <a:off x="-8248" y="27620"/>
            <a:ext cx="9152247" cy="9925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 DOSEN DAN MAHASISWA</a:t>
            </a:r>
          </a:p>
          <a:p>
            <a:pPr algn="ctr"/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1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7B4135-177C-4F0F-A9D4-4DAA6A5B5886}"/>
              </a:ext>
            </a:extLst>
          </p:cNvPr>
          <p:cNvSpPr/>
          <p:nvPr/>
        </p:nvSpPr>
        <p:spPr>
          <a:xfrm>
            <a:off x="5425309" y="2295761"/>
            <a:ext cx="3181964" cy="5309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Lanjut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33A88F-AFF3-6143-805E-14240FC70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494716"/>
              </p:ext>
            </p:extLst>
          </p:nvPr>
        </p:nvGraphicFramePr>
        <p:xfrm>
          <a:off x="585992" y="4012790"/>
          <a:ext cx="4001593" cy="236607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484715">
                  <a:extLst>
                    <a:ext uri="{9D8B030D-6E8A-4147-A177-3AD203B41FA5}">
                      <a16:colId xmlns:a16="http://schemas.microsoft.com/office/drawing/2014/main" val="4203464141"/>
                    </a:ext>
                  </a:extLst>
                </a:gridCol>
                <a:gridCol w="1820375">
                  <a:extLst>
                    <a:ext uri="{9D8B030D-6E8A-4147-A177-3AD203B41FA5}">
                      <a16:colId xmlns:a16="http://schemas.microsoft.com/office/drawing/2014/main" val="4207404756"/>
                    </a:ext>
                  </a:extLst>
                </a:gridCol>
                <a:gridCol w="1696503">
                  <a:extLst>
                    <a:ext uri="{9D8B030D-6E8A-4147-A177-3AD203B41FA5}">
                      <a16:colId xmlns:a16="http://schemas.microsoft.com/office/drawing/2014/main" val="1282074553"/>
                    </a:ext>
                  </a:extLst>
                </a:gridCol>
              </a:tblGrid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No.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</a:rPr>
                        <a:t>Jabatan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Jumlah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935538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id-ID" sz="1200" b="0" dirty="0">
                          <a:solidFill>
                            <a:schemeClr val="bg1"/>
                          </a:solidFill>
                          <a:effectLst/>
                          <a:latin typeface="Teko"/>
                        </a:rPr>
                        <a:t>S2</a:t>
                      </a:r>
                    </a:p>
                  </a:txBody>
                  <a:tcPr marL="28575" marR="28575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6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735770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d-ID" sz="1200" b="0" dirty="0">
                          <a:solidFill>
                            <a:schemeClr val="bg1"/>
                          </a:solidFill>
                          <a:effectLst/>
                          <a:latin typeface="Teko"/>
                        </a:rPr>
                        <a:t>S1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34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07029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d-ID" sz="1200" b="0" dirty="0">
                          <a:solidFill>
                            <a:schemeClr val="bg1"/>
                          </a:solidFill>
                          <a:effectLst/>
                          <a:latin typeface="Teko"/>
                        </a:rPr>
                        <a:t>Diploma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11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518198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d-ID" sz="1200" b="0" dirty="0">
                          <a:solidFill>
                            <a:schemeClr val="bg1"/>
                          </a:solidFill>
                          <a:effectLst/>
                          <a:latin typeface="Teko"/>
                        </a:rPr>
                        <a:t>SMA/Sederajat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37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62119"/>
                  </a:ext>
                </a:extLst>
              </a:tr>
              <a:tr h="33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id-ID" sz="1200" b="0" dirty="0">
                          <a:solidFill>
                            <a:schemeClr val="bg1"/>
                          </a:solidFill>
                          <a:effectLst/>
                          <a:latin typeface="Teko"/>
                        </a:rPr>
                        <a:t>SMP/Sederajat</a:t>
                      </a:r>
                    </a:p>
                  </a:txBody>
                  <a:tcPr marL="28575" marR="28575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2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782527"/>
                  </a:ext>
                </a:extLst>
              </a:tr>
              <a:tr h="3380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d-ID" sz="1200" b="0" dirty="0">
                          <a:effectLst/>
                          <a:latin typeface="Teko"/>
                        </a:rPr>
                        <a:t>93</a:t>
                      </a:r>
                    </a:p>
                  </a:txBody>
                  <a:tcPr marL="28575" marR="28575" marT="0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630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3AE01B1-4C10-3045-AB12-A5384236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57974" y="2549677"/>
            <a:ext cx="129257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100B3A-0DFF-2849-A057-893462C53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40473"/>
              </p:ext>
            </p:extLst>
          </p:nvPr>
        </p:nvGraphicFramePr>
        <p:xfrm>
          <a:off x="557322" y="1389629"/>
          <a:ext cx="3989497" cy="1996475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1793876">
                  <a:extLst>
                    <a:ext uri="{9D8B030D-6E8A-4147-A177-3AD203B41FA5}">
                      <a16:colId xmlns:a16="http://schemas.microsoft.com/office/drawing/2014/main" val="3238553230"/>
                    </a:ext>
                  </a:extLst>
                </a:gridCol>
                <a:gridCol w="2195621">
                  <a:extLst>
                    <a:ext uri="{9D8B030D-6E8A-4147-A177-3AD203B41FA5}">
                      <a16:colId xmlns:a16="http://schemas.microsoft.com/office/drawing/2014/main" val="1560139323"/>
                    </a:ext>
                  </a:extLst>
                </a:gridCol>
              </a:tblGrid>
              <a:tr h="328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JENIS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</a:rPr>
                        <a:t>Jumlah</a:t>
                      </a:r>
                      <a:r>
                        <a:rPr lang="en-US" sz="1400" dirty="0">
                          <a:effectLst/>
                        </a:rPr>
                        <a:t> 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01682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PNS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13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0805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BLU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03834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Kontra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09257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PHL</a:t>
                      </a: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638979"/>
                  </a:ext>
                </a:extLst>
              </a:tr>
              <a:tr h="333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42479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87F716B-CC17-894C-AB1D-D3E7B5865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847341"/>
              </p:ext>
            </p:extLst>
          </p:nvPr>
        </p:nvGraphicFramePr>
        <p:xfrm>
          <a:off x="5291898" y="3203393"/>
          <a:ext cx="3721090" cy="1764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545">
                  <a:extLst>
                    <a:ext uri="{9D8B030D-6E8A-4147-A177-3AD203B41FA5}">
                      <a16:colId xmlns:a16="http://schemas.microsoft.com/office/drawing/2014/main" val="4017914122"/>
                    </a:ext>
                  </a:extLst>
                </a:gridCol>
                <a:gridCol w="1860545">
                  <a:extLst>
                    <a:ext uri="{9D8B030D-6E8A-4147-A177-3AD203B41FA5}">
                      <a16:colId xmlns:a16="http://schemas.microsoft.com/office/drawing/2014/main" val="2450062549"/>
                    </a:ext>
                  </a:extLst>
                </a:gridCol>
              </a:tblGrid>
              <a:tr h="441197">
                <a:tc>
                  <a:txBody>
                    <a:bodyPr/>
                    <a:lstStyle/>
                    <a:p>
                      <a:r>
                        <a:rPr lang="en-US" sz="1400" dirty="0"/>
                        <a:t>JENJANG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JUMLAH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657136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S2 </a:t>
                      </a:r>
                      <a:r>
                        <a:rPr lang="en-US" sz="1500" b="1" dirty="0" err="1"/>
                        <a:t>ke</a:t>
                      </a:r>
                      <a:r>
                        <a:rPr lang="en-US" sz="1500" b="1" dirty="0"/>
                        <a:t> S3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17567383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S1 </a:t>
                      </a:r>
                      <a:r>
                        <a:rPr lang="en-US" sz="1500" b="1" dirty="0" err="1"/>
                        <a:t>ke</a:t>
                      </a:r>
                      <a:r>
                        <a:rPr lang="en-US" sz="1500" b="1" dirty="0"/>
                        <a:t> S2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9256115"/>
                  </a:ext>
                </a:extLst>
              </a:tr>
              <a:tr h="441197">
                <a:tc>
                  <a:txBody>
                    <a:bodyPr/>
                    <a:lstStyle/>
                    <a:p>
                      <a:r>
                        <a:rPr lang="en-US" sz="1500" b="1" dirty="0"/>
                        <a:t>SMA </a:t>
                      </a:r>
                      <a:r>
                        <a:rPr lang="en-US" sz="1500" b="1" dirty="0" err="1"/>
                        <a:t>ke</a:t>
                      </a:r>
                      <a:r>
                        <a:rPr lang="en-US" sz="1500" b="1" dirty="0"/>
                        <a:t> S1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313099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94C51A-46DA-1469-F5F4-F75A528592F8}"/>
              </a:ext>
            </a:extLst>
          </p:cNvPr>
          <p:cNvSpPr/>
          <p:nvPr/>
        </p:nvSpPr>
        <p:spPr>
          <a:xfrm>
            <a:off x="-8248" y="27620"/>
            <a:ext cx="9152247" cy="9925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 TENAGA KEPENDIDIKAN</a:t>
            </a:r>
          </a:p>
          <a:p>
            <a:pPr algn="ctr"/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2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D8C40D70-629E-5ADF-57F4-D21EE5D3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68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5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3F20-66EA-8DB0-2AB4-0642B8D6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08" y="32007"/>
            <a:ext cx="3746674" cy="8826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GEDUNG</a:t>
            </a:r>
          </a:p>
        </p:txBody>
      </p:sp>
      <p:pic>
        <p:nvPicPr>
          <p:cNvPr id="17412" name="Picture 4" descr="TERMODINAMIKA FISIKA ^.^: Sejarah: Berdirinya FKIP UNSRI">
            <a:extLst>
              <a:ext uri="{FF2B5EF4-FFF2-40B4-BE49-F238E27FC236}">
                <a16:creationId xmlns:a16="http://schemas.microsoft.com/office/drawing/2014/main" id="{84F2139F-F956-7FFA-2B36-364EC739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3" y="4254582"/>
            <a:ext cx="4081016" cy="23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782D8-9A60-0C78-0869-451A03EF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2" y="1271023"/>
            <a:ext cx="4288307" cy="2664789"/>
          </a:xfrm>
          <a:prstGeom prst="rect">
            <a:avLst/>
          </a:prstGeom>
        </p:spPr>
      </p:pic>
      <p:pic>
        <p:nvPicPr>
          <p:cNvPr id="17422" name="Picture 14">
            <a:extLst>
              <a:ext uri="{FF2B5EF4-FFF2-40B4-BE49-F238E27FC236}">
                <a16:creationId xmlns:a16="http://schemas.microsoft.com/office/drawing/2014/main" id="{FBB45540-3F49-24BA-F1F5-408FA90C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12" y="204481"/>
            <a:ext cx="3847080" cy="21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Bu,,huruf yg di depan musholla,,ad yg lepas...lem ny dak kuat bu''">
            <a:extLst>
              <a:ext uri="{FF2B5EF4-FFF2-40B4-BE49-F238E27FC236}">
                <a16:creationId xmlns:a16="http://schemas.microsoft.com/office/drawing/2014/main" id="{F8CB758A-BC1E-EA7B-4311-BBFDF72C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67" y="2337565"/>
            <a:ext cx="3956224" cy="22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>
            <a:extLst>
              <a:ext uri="{FF2B5EF4-FFF2-40B4-BE49-F238E27FC236}">
                <a16:creationId xmlns:a16="http://schemas.microsoft.com/office/drawing/2014/main" id="{0736194F-1634-5A4C-9EA3-7C8CE47B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67" y="4602084"/>
            <a:ext cx="3956224" cy="22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22F6CC-F7CD-4551-8A94-104F2CB5DFFB}"/>
              </a:ext>
            </a:extLst>
          </p:cNvPr>
          <p:cNvSpPr/>
          <p:nvPr/>
        </p:nvSpPr>
        <p:spPr>
          <a:xfrm>
            <a:off x="44323" y="22654"/>
            <a:ext cx="3008479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LABORATORIUM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DD68B17-D09F-44E2-80AD-24C52E274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08915"/>
              </p:ext>
            </p:extLst>
          </p:nvPr>
        </p:nvGraphicFramePr>
        <p:xfrm>
          <a:off x="3089436" y="2569553"/>
          <a:ext cx="3180597" cy="152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597">
                  <a:extLst>
                    <a:ext uri="{9D8B030D-6E8A-4147-A177-3AD203B41FA5}">
                      <a16:colId xmlns:a16="http://schemas.microsoft.com/office/drawing/2014/main" val="4215960789"/>
                    </a:ext>
                  </a:extLst>
                </a:gridCol>
              </a:tblGrid>
              <a:tr h="485558">
                <a:tc>
                  <a:txBody>
                    <a:bodyPr/>
                    <a:lstStyle/>
                    <a:p>
                      <a:r>
                        <a:rPr lang="en-ID" sz="1600" dirty="0"/>
                        <a:t>15 LABORATORIUM PENDIDIKAN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6890924"/>
                  </a:ext>
                </a:extLst>
              </a:tr>
              <a:tr h="521607">
                <a:tc>
                  <a:txBody>
                    <a:bodyPr/>
                    <a:lstStyle/>
                    <a:p>
                      <a:r>
                        <a:rPr lang="en-ID" sz="1600" dirty="0"/>
                        <a:t>1 LABORATORIUM PENGAJARAN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9585399"/>
                  </a:ext>
                </a:extLst>
              </a:tr>
              <a:tr h="521607">
                <a:tc>
                  <a:txBody>
                    <a:bodyPr/>
                    <a:lstStyle/>
                    <a:p>
                      <a:r>
                        <a:rPr lang="en-ID" sz="1600" dirty="0"/>
                        <a:t>1 LABORATORIUM MULTIMEDIA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799223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BF18543-3475-49FE-B12D-A8F42C7E8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6" t="17528" r="30225" b="30487"/>
          <a:stretch/>
        </p:blipFill>
        <p:spPr>
          <a:xfrm>
            <a:off x="6248401" y="1953611"/>
            <a:ext cx="2895599" cy="2550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47EAC-C7D4-4EAD-9630-A50C01FFD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9" t="17828" r="30477" b="30337"/>
          <a:stretch/>
        </p:blipFill>
        <p:spPr>
          <a:xfrm>
            <a:off x="6305784" y="31175"/>
            <a:ext cx="2858812" cy="188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849CC-2BCF-4DD4-AE4C-373287790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51" t="18897" r="27022" b="30936"/>
          <a:stretch/>
        </p:blipFill>
        <p:spPr>
          <a:xfrm>
            <a:off x="24811" y="4503618"/>
            <a:ext cx="3054767" cy="23204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834E30-2ACE-267C-3131-1F5454A03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" y="810636"/>
            <a:ext cx="2981706" cy="3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F9C150B-88F5-9052-5EBD-9322C393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8" y="2059"/>
            <a:ext cx="3190455" cy="25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04128B5-D811-8232-F397-00E28174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02" y="4503618"/>
            <a:ext cx="2936987" cy="23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18BD35C-3C24-7EDF-0CAB-7295D798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36" y="4114800"/>
            <a:ext cx="3092765" cy="270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38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3F20-66EA-8DB0-2AB4-0642B8D6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282" y="5927982"/>
            <a:ext cx="3178518" cy="8826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700" dirty="0">
              <a:effectLst>
                <a:outerShdw blurRad="38100" dist="38100" dir="2700000" algn="tl">
                  <a:srgbClr val="7C9BA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1A7EC23-3B7F-B428-1DC9-2DA6BED35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437060"/>
              </p:ext>
            </p:extLst>
          </p:nvPr>
        </p:nvGraphicFramePr>
        <p:xfrm>
          <a:off x="2059" y="0"/>
          <a:ext cx="5943600" cy="4108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07">
                  <a:extLst>
                    <a:ext uri="{9D8B030D-6E8A-4147-A177-3AD203B41FA5}">
                      <a16:colId xmlns:a16="http://schemas.microsoft.com/office/drawing/2014/main" val="795697422"/>
                    </a:ext>
                  </a:extLst>
                </a:gridCol>
                <a:gridCol w="3051393">
                  <a:extLst>
                    <a:ext uri="{9D8B030D-6E8A-4147-A177-3AD203B41FA5}">
                      <a16:colId xmlns:a16="http://schemas.microsoft.com/office/drawing/2014/main" val="1951374404"/>
                    </a:ext>
                  </a:extLst>
                </a:gridCol>
              </a:tblGrid>
              <a:tr h="401978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en-US" sz="1800" dirty="0">
                          <a:effectLst>
                            <a:outerShdw blurRad="38100" dist="38100" dir="2700000" algn="tl">
                              <a:srgbClr val="7C9BA5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FASILITAS LAIN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LOKASI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05864"/>
                  </a:ext>
                </a:extLst>
              </a:tr>
              <a:tr h="4362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RUANG BACA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KM 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192525"/>
                  </a:ext>
                </a:extLst>
              </a:tr>
              <a:tr h="4834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MUSHOLAH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OGAN, KM 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66729"/>
                  </a:ext>
                </a:extLst>
              </a:tr>
              <a:tr h="4075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RUANG MICRO TEACHING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PALEMBANG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56910"/>
                  </a:ext>
                </a:extLst>
              </a:tr>
              <a:tr h="4075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LAPANGAN OLAHRAGA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KM 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73955"/>
                  </a:ext>
                </a:extLst>
              </a:tr>
              <a:tr h="4075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PALEMBANG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65662"/>
                  </a:ext>
                </a:extLst>
              </a:tr>
              <a:tr h="4075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KLINIK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34583"/>
                  </a:ext>
                </a:extLst>
              </a:tr>
              <a:tr h="4075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BAHASA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PALEMBANG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547612"/>
                  </a:ext>
                </a:extLst>
              </a:tr>
              <a:tr h="3743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TAMAN PENDIDIKAN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18455"/>
                  </a:ext>
                </a:extLst>
              </a:tr>
              <a:tr h="3743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KANTIN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INDRALAYA, PALEMBANG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287004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338726DE-91CF-BA14-414B-03D4DD59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82" y="2539314"/>
            <a:ext cx="3178518" cy="220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821943-4742-B39D-7C27-7A2ECCD0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81" y="4703806"/>
            <a:ext cx="3227945" cy="215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E6A1E50-7314-46DD-2297-2408DE5B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" y="4108163"/>
            <a:ext cx="2868826" cy="274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C30104D-653E-071F-9986-D2AFC142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55" y="30892"/>
            <a:ext cx="322794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UPT. KLINIK KESEHATAN UNIVERSITAS SRIWIJAYA: Sejarah Berdirinya Klinik UNSRI">
            <a:extLst>
              <a:ext uri="{FF2B5EF4-FFF2-40B4-BE49-F238E27FC236}">
                <a16:creationId xmlns:a16="http://schemas.microsoft.com/office/drawing/2014/main" id="{03E80BDD-078C-9120-C147-56E04D6E6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00631"/>
            <a:ext cx="2993680" cy="27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1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F61C1A2-FEF4-C290-6577-3B4C25981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5201" y="624110"/>
            <a:ext cx="6589199" cy="67129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7C9BA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INFORMASI KEUANGAN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A47B784-5BF4-E4BC-5262-FA3F42C0B6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7400"/>
            <a:ext cx="8382000" cy="3657600"/>
          </a:xfrm>
        </p:spPr>
        <p:txBody>
          <a:bodyPr>
            <a:normAutofit/>
          </a:bodyPr>
          <a:lstStyle/>
          <a:p>
            <a:pPr marL="468313" indent="-468313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UKT</a:t>
            </a: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Student Mobility</a:t>
            </a: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mengikuti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kompetisi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olahraga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Tingkat Regional, Nasional, 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Internasional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pembinaan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pemenang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kompetisi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nasional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sz="3000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sz="3000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sz="3000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sz="3200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marL="468313" indent="-468313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{C54FCBDF-19D4-B645-8003-ACE4CB039275}tf10001120</Template>
  <TotalTime>689</TotalTime>
  <Words>287</Words>
  <Application>Microsoft Macintosh PowerPoint</Application>
  <PresentationFormat>Tampilan Layar (4:3)</PresentationFormat>
  <Paragraphs>138</Paragraphs>
  <Slides>10</Slides>
  <Notes>3</Notes>
  <HiddenSlides>0</HiddenSlides>
  <MMClips>0</MMClips>
  <ScaleCrop>false</ScaleCrop>
  <HeadingPairs>
    <vt:vector size="6" baseType="variant">
      <vt:variant>
        <vt:lpstr>Font Dipakai</vt:lpstr>
      </vt:variant>
      <vt:variant>
        <vt:i4>7</vt:i4>
      </vt:variant>
      <vt:variant>
        <vt:lpstr>Tema</vt:lpstr>
      </vt:variant>
      <vt:variant>
        <vt:i4>2</vt:i4>
      </vt:variant>
      <vt:variant>
        <vt:lpstr>Judul Slide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Teko</vt:lpstr>
      <vt:lpstr>Wingdings</vt:lpstr>
      <vt:lpstr>Wingdings 3</vt:lpstr>
      <vt:lpstr>Wisp</vt:lpstr>
      <vt:lpstr>Office Theme</vt:lpstr>
      <vt:lpstr>INFORMASI BIDANG ADMINISTRASI UMUM DAN KEUANGAN  FKIP UNIVERSITAS SRIWIJAYA (PK2MB 7 AGUSTUS 2024) </vt:lpstr>
      <vt:lpstr>Ratih Fatimh Wulandari, S.T Koordinator Adminsitrasi</vt:lpstr>
      <vt:lpstr>Presentasi PowerPoint</vt:lpstr>
      <vt:lpstr>Presentasi PowerPoint</vt:lpstr>
      <vt:lpstr>Presentasi PowerPoint</vt:lpstr>
      <vt:lpstr> GEDUNG</vt:lpstr>
      <vt:lpstr>Presentasi PowerPoint</vt:lpstr>
      <vt:lpstr> </vt:lpstr>
      <vt:lpstr>INFORMASI KEUANGAN</vt:lpstr>
      <vt:lpstr>Presentasi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STUDI PENDIDIKAN MATEMATIKA</dc:title>
  <dc:creator>WELCOME</dc:creator>
  <cp:lastModifiedBy>Macbook Pro</cp:lastModifiedBy>
  <cp:revision>36</cp:revision>
  <dcterms:created xsi:type="dcterms:W3CDTF">2007-05-21T21:21:19Z</dcterms:created>
  <dcterms:modified xsi:type="dcterms:W3CDTF">2024-08-07T01:01:16Z</dcterms:modified>
</cp:coreProperties>
</file>